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88" r:id="rId10"/>
    <p:sldId id="264" r:id="rId11"/>
    <p:sldId id="285" r:id="rId12"/>
    <p:sldId id="265" r:id="rId13"/>
    <p:sldId id="266" r:id="rId14"/>
    <p:sldId id="267" r:id="rId15"/>
    <p:sldId id="286"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7" r:id="rId30"/>
    <p:sldId id="281" r:id="rId31"/>
    <p:sldId id="282" r:id="rId32"/>
    <p:sldId id="283" r:id="rId33"/>
    <p:sldId id="284" r:id="rId34"/>
    <p:sldId id="289" r:id="rId35"/>
  </p:sldIdLst>
  <p:sldSz cx="18288000" cy="10287000"/>
  <p:notesSz cx="6858000" cy="9144000"/>
  <p:embeddedFontLst>
    <p:embeddedFont>
      <p:font typeface="Calibri" panose="020F0502020204030204" pitchFamily="34" charset="0"/>
      <p:regular r:id="rId37"/>
      <p:bold r:id="rId38"/>
      <p:italic r:id="rId39"/>
      <p:boldItalic r:id="rId40"/>
    </p:embeddedFont>
    <p:embeddedFont>
      <p:font typeface="Canva Sans" panose="020B0604020202020204" charset="0"/>
      <p:regular r:id="rId41"/>
    </p:embeddedFont>
    <p:embeddedFont>
      <p:font typeface="Canva Sans Bold" panose="020B0604020202020204" charset="0"/>
      <p:regular r:id="rId42"/>
    </p:embeddedFont>
    <p:embeddedFont>
      <p:font typeface="Canva Sans Italics" panose="020B0604020202020204" charset="0"/>
      <p:regular r:id="rId43"/>
    </p:embeddedFont>
    <p:embeddedFont>
      <p:font typeface="DM Sans" pitchFamily="2" charset="0"/>
      <p:regular r:id="rId44"/>
      <p:bold r:id="rId45"/>
      <p:italic r:id="rId46"/>
      <p:boldItalic r:id="rId47"/>
    </p:embeddedFont>
    <p:embeddedFont>
      <p:font typeface="DM Sans Bold" charset="0"/>
      <p:regular r:id="rId48"/>
    </p:embeddedFont>
    <p:embeddedFont>
      <p:font typeface="DM Sans Bold Italics" panose="020B0604020202020204" charset="0"/>
      <p:regular r:id="rId49"/>
    </p:embeddedFont>
    <p:embeddedFont>
      <p:font typeface="Montserrat Classic Bold" panose="020B0604020202020204" charset="0"/>
      <p:regular r:id="rId50"/>
    </p:embeddedFont>
    <p:embeddedFont>
      <p:font typeface="Montserrat Light" panose="00000400000000000000" pitchFamily="2" charset="0"/>
      <p:regular r:id="rId51"/>
      <p:italic r:id="rId52"/>
    </p:embeddedFont>
    <p:embeddedFont>
      <p:font typeface="Open Sauce" panose="020B0604020202020204" charset="0"/>
      <p:regular r:id="rId53"/>
    </p:embeddedFont>
    <p:embeddedFont>
      <p:font typeface="Oswald Bold" panose="020B0604020202020204" charset="0"/>
      <p:regular r:id="rId54"/>
    </p:embeddedFont>
    <p:embeddedFont>
      <p:font typeface="Segoe UI" panose="020B0502040204020203"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Funding for NRHM has generally increased over the years, with some states consistently spending more, such as Uttar Pradesh. Total budgets proposed/allocated by the government have increased annually, and some states have proposed significant budget increases for specific years, indicating a focus on improving rural health infrastructure.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s://nhm.gov.in/index1.php?lang=1&amp;level=1&amp;lid=49&amp;sublinkid=969" TargetMode="External"/><Relationship Id="rId13" Type="http://schemas.openxmlformats.org/officeDocument/2006/relationships/hyperlink" Target="https://matplotlib.org/stable/gallery/color/named_colors.html"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seaborn.pydata.org/examples/index.html"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hyperlink" Target="https://plotly.com/python/" TargetMode="External"/><Relationship Id="rId5" Type="http://schemas.openxmlformats.org/officeDocument/2006/relationships/image" Target="../media/image55.png"/><Relationship Id="rId10" Type="http://schemas.openxmlformats.org/officeDocument/2006/relationships/hyperlink" Target="https://openbudgetsindia.org/dataset/national-health-mission" TargetMode="External"/><Relationship Id="rId4" Type="http://schemas.openxmlformats.org/officeDocument/2006/relationships/image" Target="../media/image3.svg"/><Relationship Id="rId9" Type="http://schemas.openxmlformats.org/officeDocument/2006/relationships/hyperlink" Target="https://data.gov.i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659121">
            <a:off x="15091031" y="5585714"/>
            <a:ext cx="7629294" cy="782856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58071" y="-4629150"/>
            <a:ext cx="9022634" cy="9258300"/>
          </a:xfrm>
          <a:prstGeom prst="rect">
            <a:avLst/>
          </a:prstGeom>
        </p:spPr>
      </p:pic>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236347" y="4491661"/>
            <a:ext cx="9815307" cy="2590800"/>
          </a:xfrm>
          <a:prstGeom prst="rect">
            <a:avLst/>
          </a:prstGeom>
        </p:spPr>
        <p:txBody>
          <a:bodyPr lIns="0" tIns="0" rIns="0" bIns="0" rtlCol="0" anchor="t">
            <a:spAutoFit/>
          </a:bodyPr>
          <a:lstStyle/>
          <a:p>
            <a:pPr algn="ctr">
              <a:lnSpc>
                <a:spcPts val="10349"/>
              </a:lnSpc>
            </a:pPr>
            <a:r>
              <a:rPr lang="en-US" sz="7500" spc="735">
                <a:solidFill>
                  <a:srgbClr val="231F20"/>
                </a:solidFill>
                <a:latin typeface="Oswald Bold"/>
              </a:rPr>
              <a:t>NATIONAL HEALTH RURAL MISSION</a:t>
            </a:r>
          </a:p>
        </p:txBody>
      </p:sp>
      <p:sp>
        <p:nvSpPr>
          <p:cNvPr id="9" name="TextBox 9"/>
          <p:cNvSpPr txBox="1"/>
          <p:nvPr/>
        </p:nvSpPr>
        <p:spPr>
          <a:xfrm>
            <a:off x="4236347" y="3457159"/>
            <a:ext cx="9815307" cy="857250"/>
          </a:xfrm>
          <a:prstGeom prst="rect">
            <a:avLst/>
          </a:prstGeom>
        </p:spPr>
        <p:txBody>
          <a:bodyPr lIns="0" tIns="0" rIns="0" bIns="0" rtlCol="0" anchor="t">
            <a:spAutoFit/>
          </a:bodyPr>
          <a:lstStyle/>
          <a:p>
            <a:pPr algn="ctr">
              <a:lnSpc>
                <a:spcPts val="6900"/>
              </a:lnSpc>
            </a:pPr>
            <a:r>
              <a:rPr lang="en-US" sz="5000" spc="490">
                <a:solidFill>
                  <a:srgbClr val="231F20"/>
                </a:solidFill>
                <a:latin typeface="Oswald Bold"/>
              </a:rPr>
              <a:t>EDA - GROUP 2</a:t>
            </a:r>
          </a:p>
        </p:txBody>
      </p:sp>
      <p:sp>
        <p:nvSpPr>
          <p:cNvPr id="10" name="TextBox 10"/>
          <p:cNvSpPr txBox="1"/>
          <p:nvPr/>
        </p:nvSpPr>
        <p:spPr>
          <a:xfrm>
            <a:off x="2719596" y="7482578"/>
            <a:ext cx="12848809"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GUIDE: PROF. GOPINATH PANDA</a:t>
            </a:r>
          </a:p>
        </p:txBody>
      </p:sp>
      <p:grpSp>
        <p:nvGrpSpPr>
          <p:cNvPr id="11" name="Group 11"/>
          <p:cNvGrpSpPr/>
          <p:nvPr/>
        </p:nvGrpSpPr>
        <p:grpSpPr>
          <a:xfrm>
            <a:off x="15863389" y="367430"/>
            <a:ext cx="1865640" cy="1736836"/>
            <a:chOff x="0" y="0"/>
            <a:chExt cx="2487520" cy="2315781"/>
          </a:xfrm>
        </p:grpSpPr>
        <p:pic>
          <p:nvPicPr>
            <p:cNvPr id="12" name="Picture 12"/>
            <p:cNvPicPr>
              <a:picLocks noChangeAspect="1"/>
            </p:cNvPicPr>
            <p:nvPr/>
          </p:nvPicPr>
          <p:blipFill>
            <a:blip r:embed="rId5"/>
            <a:srcRect/>
            <a:stretch>
              <a:fillRect/>
            </a:stretch>
          </p:blipFill>
          <p:spPr>
            <a:xfrm>
              <a:off x="232992" y="0"/>
              <a:ext cx="1974973" cy="1974973"/>
            </a:xfrm>
            <a:prstGeom prst="rect">
              <a:avLst/>
            </a:prstGeom>
          </p:spPr>
        </p:pic>
        <p:sp>
          <p:nvSpPr>
            <p:cNvPr id="13" name="TextBox 13"/>
            <p:cNvSpPr txBox="1"/>
            <p:nvPr/>
          </p:nvSpPr>
          <p:spPr>
            <a:xfrm>
              <a:off x="0" y="1946398"/>
              <a:ext cx="2487520" cy="369383"/>
            </a:xfrm>
            <a:prstGeom prst="rect">
              <a:avLst/>
            </a:prstGeom>
          </p:spPr>
          <p:txBody>
            <a:bodyPr lIns="0" tIns="0" rIns="0" bIns="0" rtlCol="0" anchor="t">
              <a:spAutoFit/>
            </a:bodyPr>
            <a:lstStyle/>
            <a:p>
              <a:pPr marL="0" lvl="0" indent="0" algn="ctr">
                <a:lnSpc>
                  <a:spcPts val="2394"/>
                </a:lnSpc>
                <a:spcBef>
                  <a:spcPct val="0"/>
                </a:spcBef>
              </a:pPr>
              <a:r>
                <a:rPr lang="en-US" sz="1735" spc="170">
                  <a:solidFill>
                    <a:srgbClr val="231F20"/>
                  </a:solidFill>
                  <a:latin typeface="Montserrat Classic Bold"/>
                </a:rPr>
                <a:t>DA-IICT</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47625"/>
            <a:ext cx="17998535" cy="667362"/>
          </a:xfrm>
          <a:prstGeom prst="rect">
            <a:avLst/>
          </a:prstGeom>
        </p:spPr>
        <p:txBody>
          <a:bodyPr lIns="0" tIns="0" rIns="0" bIns="0" rtlCol="0" anchor="t">
            <a:spAutoFit/>
          </a:bodyPr>
          <a:lstStyle/>
          <a:p>
            <a:pPr algn="ctr">
              <a:lnSpc>
                <a:spcPts val="5742"/>
              </a:lnSpc>
              <a:spcBef>
                <a:spcPct val="0"/>
              </a:spcBef>
            </a:pPr>
            <a:r>
              <a:rPr lang="en-US" sz="3600" dirty="0">
                <a:solidFill>
                  <a:srgbClr val="000000"/>
                </a:solidFill>
                <a:latin typeface="Canva Sans Bold"/>
              </a:rPr>
              <a:t>Visualization of budget utilization over the years using stacked bar charts</a:t>
            </a:r>
          </a:p>
        </p:txBody>
      </p:sp>
      <p:pic>
        <p:nvPicPr>
          <p:cNvPr id="20" name="Picture 19" descr="Chart, bar chart&#10;&#10;Description automatically generated">
            <a:extLst>
              <a:ext uri="{FF2B5EF4-FFF2-40B4-BE49-F238E27FC236}">
                <a16:creationId xmlns:a16="http://schemas.microsoft.com/office/drawing/2014/main" id="{4E69FFAE-FD33-D5F3-0EB0-4FA628626D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743841"/>
            <a:ext cx="13030200" cy="5735782"/>
          </a:xfrm>
          <a:prstGeom prst="rect">
            <a:avLst/>
          </a:prstGeom>
          <a:noFill/>
          <a:ln>
            <a:noFill/>
          </a:ln>
        </p:spPr>
      </p:pic>
      <p:sp>
        <p:nvSpPr>
          <p:cNvPr id="22" name="TextBox 21">
            <a:extLst>
              <a:ext uri="{FF2B5EF4-FFF2-40B4-BE49-F238E27FC236}">
                <a16:creationId xmlns:a16="http://schemas.microsoft.com/office/drawing/2014/main" id="{D5993BE4-FCF8-8D62-D26A-E43DA9BD693F}"/>
              </a:ext>
            </a:extLst>
          </p:cNvPr>
          <p:cNvSpPr txBox="1"/>
          <p:nvPr/>
        </p:nvSpPr>
        <p:spPr>
          <a:xfrm>
            <a:off x="1066800" y="7886700"/>
            <a:ext cx="16459200" cy="1015663"/>
          </a:xfrm>
          <a:prstGeom prst="rect">
            <a:avLst/>
          </a:prstGeom>
          <a:noFill/>
        </p:spPr>
        <p:txBody>
          <a:bodyPr wrap="square">
            <a:spAutoFit/>
          </a:bodyPr>
          <a:lstStyle/>
          <a:p>
            <a:r>
              <a:rPr lang="en-US" sz="2000" dirty="0"/>
              <a:t>Funding for NRHM has generally increased over the years, with some states consistently spending more, such as Uttar Pradesh. Total budgets proposed/allocated by the government have increased annually, and some states have proposed significant budget increases for specific years, indicating a focus on improving rural health infrastructure</a:t>
            </a:r>
            <a:endParaRPr lang="en-IN"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bar chart&#10;&#10;Description automatically generated">
            <a:extLst>
              <a:ext uri="{FF2B5EF4-FFF2-40B4-BE49-F238E27FC236}">
                <a16:creationId xmlns:a16="http://schemas.microsoft.com/office/drawing/2014/main" id="{D2616499-1F4F-0692-6A37-33F217A08F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876300"/>
            <a:ext cx="16230600" cy="5943600"/>
          </a:xfrm>
          <a:prstGeom prst="rect">
            <a:avLst/>
          </a:prstGeom>
          <a:noFill/>
          <a:ln>
            <a:noFill/>
          </a:ln>
        </p:spPr>
      </p:pic>
      <p:sp>
        <p:nvSpPr>
          <p:cNvPr id="3" name="TextBox 2">
            <a:extLst>
              <a:ext uri="{FF2B5EF4-FFF2-40B4-BE49-F238E27FC236}">
                <a16:creationId xmlns:a16="http://schemas.microsoft.com/office/drawing/2014/main" id="{2BE663D4-C429-8B0A-CAF2-69190AA83FEC}"/>
              </a:ext>
            </a:extLst>
          </p:cNvPr>
          <p:cNvSpPr txBox="1"/>
          <p:nvPr/>
        </p:nvSpPr>
        <p:spPr>
          <a:xfrm>
            <a:off x="914400" y="7319962"/>
            <a:ext cx="16154400" cy="2256323"/>
          </a:xfrm>
          <a:prstGeom prst="rect">
            <a:avLst/>
          </a:prstGeom>
          <a:noFill/>
        </p:spPr>
        <p:txBody>
          <a:bodyPr wrap="square" rtlCol="0">
            <a:spAutoFit/>
          </a:bodyPr>
          <a:lstStyle/>
          <a:p>
            <a:pPr marL="228600" algn="just">
              <a:lnSpc>
                <a:spcPct val="107000"/>
              </a:lnSpc>
              <a:spcAft>
                <a:spcPts val="800"/>
              </a:spcAft>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From the chart we can see that the amount of funding that states have spent on NRHM has generally increased over the years. In some years, the amount of funds used by certain states was significantly higher, while in other years the increased funds were distributed more evenly among the different states. We can also observe that some states consistently use more funds for NRHM than others, such as Uttar Pradesh, which has the highest threshold in most years. In most states, the total budget proposed/allocated by the government increases year by year. This can be seen in the upward movement of the bars.</a:t>
            </a:r>
          </a:p>
          <a:p>
            <a:pPr marL="228600" algn="just">
              <a:lnSpc>
                <a:spcPct val="107000"/>
              </a:lnSpc>
              <a:spcAft>
                <a:spcPts val="800"/>
              </a:spcAft>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Over the years, Uttar Pradesh, Maharashtra, Karnataka, and Gujarat have had the highest combined budgets. Sikkim, Nagaland, and Mizoram have had the lowest combined budgets for many years. Many state governments have proposed substantial increases in total budgets for 2019-20. This may be due to various factors, such as the implementation of new policies or the allocation of funds for specific projects.</a:t>
            </a:r>
          </a:p>
        </p:txBody>
      </p:sp>
    </p:spTree>
    <p:extLst>
      <p:ext uri="{BB962C8B-B14F-4D97-AF65-F5344CB8AC3E}">
        <p14:creationId xmlns:p14="http://schemas.microsoft.com/office/powerpoint/2010/main" val="3894410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51591" y="1535974"/>
            <a:ext cx="4082663" cy="3607526"/>
          </a:xfrm>
          <a:prstGeom prst="rect">
            <a:avLst/>
          </a:prstGeom>
        </p:spPr>
      </p:pic>
      <p:pic>
        <p:nvPicPr>
          <p:cNvPr id="3" name="Picture 3"/>
          <p:cNvPicPr>
            <a:picLocks noChangeAspect="1"/>
          </p:cNvPicPr>
          <p:nvPr/>
        </p:nvPicPr>
        <p:blipFill>
          <a:blip r:embed="rId3"/>
          <a:srcRect l="5811" t="866" b="866"/>
          <a:stretch>
            <a:fillRect/>
          </a:stretch>
        </p:blipFill>
        <p:spPr>
          <a:xfrm>
            <a:off x="351591" y="5429250"/>
            <a:ext cx="3916514" cy="3607526"/>
          </a:xfrm>
          <a:prstGeom prst="rect">
            <a:avLst/>
          </a:prstGeom>
        </p:spPr>
      </p:pic>
      <p:pic>
        <p:nvPicPr>
          <p:cNvPr id="4" name="Picture 4"/>
          <p:cNvPicPr>
            <a:picLocks noChangeAspect="1"/>
          </p:cNvPicPr>
          <p:nvPr/>
        </p:nvPicPr>
        <p:blipFill>
          <a:blip r:embed="rId4"/>
          <a:srcRect/>
          <a:stretch>
            <a:fillRect/>
          </a:stretch>
        </p:blipFill>
        <p:spPr>
          <a:xfrm>
            <a:off x="4876828" y="1535974"/>
            <a:ext cx="4267172" cy="3713846"/>
          </a:xfrm>
          <a:prstGeom prst="rect">
            <a:avLst/>
          </a:prstGeom>
        </p:spPr>
      </p:pic>
      <p:pic>
        <p:nvPicPr>
          <p:cNvPr id="5" name="Picture 5"/>
          <p:cNvPicPr>
            <a:picLocks noChangeAspect="1"/>
          </p:cNvPicPr>
          <p:nvPr/>
        </p:nvPicPr>
        <p:blipFill>
          <a:blip r:embed="rId5"/>
          <a:srcRect l="1211" r="1211"/>
          <a:stretch>
            <a:fillRect/>
          </a:stretch>
        </p:blipFill>
        <p:spPr>
          <a:xfrm>
            <a:off x="4853015" y="5536399"/>
            <a:ext cx="4267172" cy="3786955"/>
          </a:xfrm>
          <a:prstGeom prst="rect">
            <a:avLst/>
          </a:prstGeom>
        </p:spPr>
      </p:pic>
      <p:sp>
        <p:nvSpPr>
          <p:cNvPr id="6" name="TextBox 6"/>
          <p:cNvSpPr txBox="1"/>
          <p:nvPr/>
        </p:nvSpPr>
        <p:spPr>
          <a:xfrm>
            <a:off x="240268" y="489935"/>
            <a:ext cx="17807464" cy="759460"/>
          </a:xfrm>
          <a:prstGeom prst="rect">
            <a:avLst/>
          </a:prstGeom>
        </p:spPr>
        <p:txBody>
          <a:bodyPr lIns="0" tIns="0" rIns="0" bIns="0" rtlCol="0" anchor="t">
            <a:spAutoFit/>
          </a:bodyPr>
          <a:lstStyle/>
          <a:p>
            <a:pPr algn="ctr">
              <a:lnSpc>
                <a:spcPts val="6110"/>
              </a:lnSpc>
              <a:spcBef>
                <a:spcPct val="0"/>
              </a:spcBef>
            </a:pPr>
            <a:r>
              <a:rPr lang="en-US" sz="4400" dirty="0">
                <a:solidFill>
                  <a:srgbClr val="000000"/>
                </a:solidFill>
                <a:latin typeface="Canva Sans Bold"/>
              </a:rPr>
              <a:t>Moving average analysis to observe changes in budget stages</a:t>
            </a:r>
          </a:p>
        </p:txBody>
      </p:sp>
      <p:sp>
        <p:nvSpPr>
          <p:cNvPr id="7" name="TextBox 7"/>
          <p:cNvSpPr txBox="1"/>
          <p:nvPr/>
        </p:nvSpPr>
        <p:spPr>
          <a:xfrm>
            <a:off x="9982200" y="1851169"/>
            <a:ext cx="7603628" cy="5489388"/>
          </a:xfrm>
          <a:prstGeom prst="rect">
            <a:avLst/>
          </a:prstGeom>
        </p:spPr>
        <p:txBody>
          <a:bodyPr wrap="square" lIns="0" tIns="0" rIns="0" bIns="0" rtlCol="0" anchor="t">
            <a:spAutoFit/>
          </a:bodyPr>
          <a:lstStyle/>
          <a:p>
            <a:pPr algn="just">
              <a:lnSpc>
                <a:spcPct val="150000"/>
              </a:lnSpc>
              <a:spcBef>
                <a:spcPct val="0"/>
              </a:spcBef>
            </a:pPr>
            <a:r>
              <a:rPr lang="en-US" sz="2400" dirty="0">
                <a:solidFill>
                  <a:srgbClr val="000000"/>
                </a:solidFill>
                <a:latin typeface="DM Sans"/>
              </a:rPr>
              <a:t>After the year 2016-17, there was a significant spike in funding which continued to increase in the following years as well. However, there seems to be a slight dip in funding after the year 2020-21. Overall, the trend seems to be positive and indicative of the government's increasing focus on improving rural health infrastructure.</a:t>
            </a:r>
          </a:p>
          <a:p>
            <a:pPr algn="just">
              <a:lnSpc>
                <a:spcPct val="150000"/>
              </a:lnSpc>
              <a:spcBef>
                <a:spcPct val="0"/>
              </a:spcBef>
            </a:pPr>
            <a:r>
              <a:rPr lang="en-US" sz="2400" dirty="0">
                <a:solidFill>
                  <a:srgbClr val="000000"/>
                </a:solidFill>
                <a:latin typeface="DM Sans"/>
              </a:rPr>
              <a:t>The state government often began the year with a budget deficit, as they received less funding than what they had proposed for in most years.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3818" y="549404"/>
            <a:ext cx="4884061" cy="4253515"/>
          </a:xfrm>
          <a:prstGeom prst="rect">
            <a:avLst/>
          </a:prstGeom>
        </p:spPr>
      </p:pic>
      <p:pic>
        <p:nvPicPr>
          <p:cNvPr id="3" name="Picture 3"/>
          <p:cNvPicPr>
            <a:picLocks noChangeAspect="1"/>
          </p:cNvPicPr>
          <p:nvPr/>
        </p:nvPicPr>
        <p:blipFill>
          <a:blip r:embed="rId3"/>
          <a:srcRect/>
          <a:stretch>
            <a:fillRect/>
          </a:stretch>
        </p:blipFill>
        <p:spPr>
          <a:xfrm>
            <a:off x="393818" y="5363736"/>
            <a:ext cx="4884061" cy="4189345"/>
          </a:xfrm>
          <a:prstGeom prst="rect">
            <a:avLst/>
          </a:prstGeom>
        </p:spPr>
      </p:pic>
      <p:pic>
        <p:nvPicPr>
          <p:cNvPr id="4" name="Picture 4"/>
          <p:cNvPicPr>
            <a:picLocks noChangeAspect="1"/>
          </p:cNvPicPr>
          <p:nvPr/>
        </p:nvPicPr>
        <p:blipFill>
          <a:blip r:embed="rId4"/>
          <a:srcRect/>
          <a:stretch>
            <a:fillRect/>
          </a:stretch>
        </p:blipFill>
        <p:spPr>
          <a:xfrm>
            <a:off x="12211118" y="745797"/>
            <a:ext cx="4723063" cy="4057121"/>
          </a:xfrm>
          <a:prstGeom prst="rect">
            <a:avLst/>
          </a:prstGeom>
        </p:spPr>
      </p:pic>
      <p:pic>
        <p:nvPicPr>
          <p:cNvPr id="5" name="Picture 5"/>
          <p:cNvPicPr>
            <a:picLocks noChangeAspect="1"/>
          </p:cNvPicPr>
          <p:nvPr/>
        </p:nvPicPr>
        <p:blipFill>
          <a:blip r:embed="rId5"/>
          <a:srcRect/>
          <a:stretch>
            <a:fillRect/>
          </a:stretch>
        </p:blipFill>
        <p:spPr>
          <a:xfrm>
            <a:off x="12211118" y="5193520"/>
            <a:ext cx="4732132" cy="4064780"/>
          </a:xfrm>
          <a:prstGeom prst="rect">
            <a:avLst/>
          </a:prstGeom>
        </p:spPr>
      </p:pic>
      <p:sp>
        <p:nvSpPr>
          <p:cNvPr id="6" name="TextBox 6"/>
          <p:cNvSpPr txBox="1"/>
          <p:nvPr/>
        </p:nvSpPr>
        <p:spPr>
          <a:xfrm>
            <a:off x="6271812" y="4414520"/>
            <a:ext cx="4945372" cy="2148280"/>
          </a:xfrm>
          <a:prstGeom prst="rect">
            <a:avLst/>
          </a:prstGeom>
        </p:spPr>
        <p:txBody>
          <a:bodyPr lIns="0" tIns="0" rIns="0" bIns="0" rtlCol="0" anchor="t">
            <a:spAutoFit/>
          </a:bodyPr>
          <a:lstStyle/>
          <a:p>
            <a:pPr algn="ctr">
              <a:lnSpc>
                <a:spcPct val="150000"/>
              </a:lnSpc>
              <a:spcBef>
                <a:spcPct val="0"/>
              </a:spcBef>
            </a:pPr>
            <a:r>
              <a:rPr lang="en-US" sz="2400" dirty="0">
                <a:solidFill>
                  <a:srgbClr val="000000"/>
                </a:solidFill>
                <a:latin typeface="Open Sauce"/>
              </a:rPr>
              <a:t>Total expenditure by the government is increasing on yearly basis as they are focusing more on health sector.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62000" y="2476500"/>
            <a:ext cx="19050000" cy="5952094"/>
          </a:xfrm>
          <a:prstGeom prst="rect">
            <a:avLst/>
          </a:prstGeom>
        </p:spPr>
      </p:pic>
      <p:sp>
        <p:nvSpPr>
          <p:cNvPr id="8" name="TextBox 8"/>
          <p:cNvSpPr txBox="1"/>
          <p:nvPr/>
        </p:nvSpPr>
        <p:spPr>
          <a:xfrm>
            <a:off x="955774" y="356266"/>
            <a:ext cx="16376452" cy="759460"/>
          </a:xfrm>
          <a:prstGeom prst="rect">
            <a:avLst/>
          </a:prstGeom>
        </p:spPr>
        <p:txBody>
          <a:bodyPr lIns="0" tIns="0" rIns="0" bIns="0" rtlCol="0" anchor="t">
            <a:spAutoFit/>
          </a:bodyPr>
          <a:lstStyle/>
          <a:p>
            <a:pPr algn="ctr">
              <a:lnSpc>
                <a:spcPts val="6110"/>
              </a:lnSpc>
              <a:spcBef>
                <a:spcPct val="0"/>
              </a:spcBef>
            </a:pPr>
            <a:r>
              <a:rPr lang="en-US" sz="4700" dirty="0">
                <a:solidFill>
                  <a:srgbClr val="000000"/>
                </a:solidFill>
                <a:latin typeface="DM Sans Bold"/>
              </a:rPr>
              <a:t>Pie chart visualization of budget share across </a:t>
            </a:r>
            <a:r>
              <a:rPr lang="en-US" sz="4000" dirty="0">
                <a:solidFill>
                  <a:srgbClr val="000000"/>
                </a:solidFill>
                <a:latin typeface="DM Sans Bold"/>
              </a:rPr>
              <a:t>states</a:t>
            </a:r>
            <a:r>
              <a:rPr lang="en-US" sz="4700" dirty="0">
                <a:solidFill>
                  <a:srgbClr val="000000"/>
                </a:solidFill>
                <a:latin typeface="DM Sans Bold"/>
              </a:rPr>
              <a:t>/UTs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341DF80-9443-BFAB-DD73-56AE69D0D7FA}"/>
              </a:ext>
            </a:extLst>
          </p:cNvPr>
          <p:cNvPicPr>
            <a:picLocks noChangeAspect="1"/>
          </p:cNvPicPr>
          <p:nvPr/>
        </p:nvPicPr>
        <p:blipFill>
          <a:blip r:embed="rId2"/>
          <a:srcRect/>
          <a:stretch>
            <a:fillRect/>
          </a:stretch>
        </p:blipFill>
        <p:spPr>
          <a:xfrm>
            <a:off x="-381000" y="342900"/>
            <a:ext cx="18144185" cy="6019800"/>
          </a:xfrm>
          <a:prstGeom prst="rect">
            <a:avLst/>
          </a:prstGeom>
        </p:spPr>
      </p:pic>
      <p:sp>
        <p:nvSpPr>
          <p:cNvPr id="3" name="TextBox 9">
            <a:extLst>
              <a:ext uri="{FF2B5EF4-FFF2-40B4-BE49-F238E27FC236}">
                <a16:creationId xmlns:a16="http://schemas.microsoft.com/office/drawing/2014/main" id="{F88E80B8-F428-2590-1443-A85154ADA56C}"/>
              </a:ext>
            </a:extLst>
          </p:cNvPr>
          <p:cNvSpPr txBox="1"/>
          <p:nvPr/>
        </p:nvSpPr>
        <p:spPr>
          <a:xfrm>
            <a:off x="457199" y="6743700"/>
            <a:ext cx="16488999" cy="1705595"/>
          </a:xfrm>
          <a:prstGeom prst="rect">
            <a:avLst/>
          </a:prstGeom>
        </p:spPr>
        <p:txBody>
          <a:bodyPr wrap="square" lIns="0" tIns="0" rIns="0" bIns="0" rtlCol="0" anchor="t">
            <a:spAutoFit/>
          </a:bodyPr>
          <a:lstStyle/>
          <a:p>
            <a:pPr marL="320822" lvl="1" indent="-160411" algn="just">
              <a:lnSpc>
                <a:spcPts val="1931"/>
              </a:lnSpc>
              <a:buFont typeface="Arial"/>
              <a:buChar char="•"/>
            </a:pPr>
            <a:r>
              <a:rPr lang="en-US" sz="1600" dirty="0">
                <a:solidFill>
                  <a:srgbClr val="000000"/>
                </a:solidFill>
                <a:latin typeface="Open Sauce"/>
              </a:rPr>
              <a:t>Only a few states—Uttar Pradesh, Bihar, Rajasthan, Maharashtra, Karnataka, Assam, Gujarat, Madhya Pradesh, and West Bengal—propose over 70% of the nation's total budget.</a:t>
            </a:r>
          </a:p>
          <a:p>
            <a:pPr marL="320822" lvl="1" indent="-160411" algn="just">
              <a:lnSpc>
                <a:spcPts val="1931"/>
              </a:lnSpc>
              <a:buFont typeface="Arial"/>
              <a:buChar char="•"/>
            </a:pPr>
            <a:r>
              <a:rPr lang="en-US" sz="1600" dirty="0">
                <a:solidFill>
                  <a:srgbClr val="000000"/>
                </a:solidFill>
                <a:latin typeface="Open Sauce"/>
              </a:rPr>
              <a:t>These states have more influence over how funds are distributed at the federal level.</a:t>
            </a:r>
          </a:p>
          <a:p>
            <a:pPr marL="320822" lvl="1" indent="-160411" algn="just">
              <a:lnSpc>
                <a:spcPts val="1931"/>
              </a:lnSpc>
              <a:buFont typeface="Arial"/>
              <a:buChar char="•"/>
            </a:pPr>
            <a:r>
              <a:rPr lang="en-US" sz="1600" dirty="0">
                <a:solidFill>
                  <a:srgbClr val="000000"/>
                </a:solidFill>
                <a:latin typeface="Open Sauce"/>
              </a:rPr>
              <a:t>Uttar Pradesh (UP) ranked among the top states for budget proposals across all years considered.</a:t>
            </a:r>
          </a:p>
          <a:p>
            <a:pPr marL="320822" lvl="1" indent="-160411" algn="just">
              <a:lnSpc>
                <a:spcPts val="1931"/>
              </a:lnSpc>
              <a:buFont typeface="Arial"/>
              <a:buChar char="•"/>
            </a:pPr>
            <a:r>
              <a:rPr lang="en-US" sz="1600" dirty="0">
                <a:solidFill>
                  <a:srgbClr val="000000"/>
                </a:solidFill>
                <a:latin typeface="Open Sauce"/>
              </a:rPr>
              <a:t>The remaining states account for another 30% of the total share and play a crucial role in the allocation of funds.</a:t>
            </a:r>
          </a:p>
          <a:p>
            <a:pPr marL="320822" lvl="1" indent="-160411" algn="just">
              <a:lnSpc>
                <a:spcPts val="1931"/>
              </a:lnSpc>
              <a:buFont typeface="Arial"/>
              <a:buChar char="•"/>
            </a:pPr>
            <a:r>
              <a:rPr lang="en-US" sz="1600" dirty="0">
                <a:solidFill>
                  <a:srgbClr val="000000"/>
                </a:solidFill>
                <a:latin typeface="Open Sauce"/>
              </a:rPr>
              <a:t>By analyzing trends in budget proposals, we can gain insight into which states are investing more in the health sector and which states may need more attention in this area.</a:t>
            </a:r>
          </a:p>
        </p:txBody>
      </p:sp>
    </p:spTree>
    <p:extLst>
      <p:ext uri="{BB962C8B-B14F-4D97-AF65-F5344CB8AC3E}">
        <p14:creationId xmlns:p14="http://schemas.microsoft.com/office/powerpoint/2010/main" val="2443874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35485" y="3169965"/>
            <a:ext cx="4334885" cy="3253123"/>
          </a:xfrm>
          <a:prstGeom prst="rect">
            <a:avLst/>
          </a:prstGeom>
        </p:spPr>
      </p:pic>
      <p:pic>
        <p:nvPicPr>
          <p:cNvPr id="3" name="Picture 3"/>
          <p:cNvPicPr>
            <a:picLocks noChangeAspect="1"/>
          </p:cNvPicPr>
          <p:nvPr/>
        </p:nvPicPr>
        <p:blipFill>
          <a:blip r:embed="rId3"/>
          <a:srcRect/>
          <a:stretch>
            <a:fillRect/>
          </a:stretch>
        </p:blipFill>
        <p:spPr>
          <a:xfrm>
            <a:off x="535485" y="6685960"/>
            <a:ext cx="4334885" cy="3232151"/>
          </a:xfrm>
          <a:prstGeom prst="rect">
            <a:avLst/>
          </a:prstGeom>
        </p:spPr>
      </p:pic>
      <p:sp>
        <p:nvSpPr>
          <p:cNvPr id="4" name="TextBox 4"/>
          <p:cNvSpPr txBox="1"/>
          <p:nvPr/>
        </p:nvSpPr>
        <p:spPr>
          <a:xfrm>
            <a:off x="706025" y="210821"/>
            <a:ext cx="16804451" cy="1530985"/>
          </a:xfrm>
          <a:prstGeom prst="rect">
            <a:avLst/>
          </a:prstGeom>
        </p:spPr>
        <p:txBody>
          <a:bodyPr wrap="square" lIns="0" tIns="0" rIns="0" bIns="0" rtlCol="0" anchor="t">
            <a:spAutoFit/>
          </a:bodyPr>
          <a:lstStyle/>
          <a:p>
            <a:pPr algn="ctr">
              <a:lnSpc>
                <a:spcPts val="6110"/>
              </a:lnSpc>
              <a:spcBef>
                <a:spcPct val="0"/>
              </a:spcBef>
            </a:pPr>
            <a:r>
              <a:rPr lang="en-US" sz="4400" dirty="0">
                <a:solidFill>
                  <a:srgbClr val="000000"/>
                </a:solidFill>
                <a:latin typeface="DM Sans Bold"/>
              </a:rPr>
              <a:t>Regression model for predicting budget approval based on release of funds</a:t>
            </a:r>
          </a:p>
        </p:txBody>
      </p:sp>
      <p:sp>
        <p:nvSpPr>
          <p:cNvPr id="5" name="AutoShape 5"/>
          <p:cNvSpPr/>
          <p:nvPr/>
        </p:nvSpPr>
        <p:spPr>
          <a:xfrm>
            <a:off x="9089201" y="2078695"/>
            <a:ext cx="0" cy="7592991"/>
          </a:xfrm>
          <a:prstGeom prst="line">
            <a:avLst/>
          </a:prstGeom>
          <a:ln w="38100" cap="flat">
            <a:solidFill>
              <a:srgbClr val="000000"/>
            </a:solidFill>
            <a:prstDash val="solid"/>
            <a:headEnd type="none" w="sm" len="sm"/>
            <a:tailEnd type="none" w="sm" len="sm"/>
          </a:ln>
        </p:spPr>
      </p:sp>
      <p:pic>
        <p:nvPicPr>
          <p:cNvPr id="6" name="Picture 6"/>
          <p:cNvPicPr>
            <a:picLocks noChangeAspect="1"/>
          </p:cNvPicPr>
          <p:nvPr/>
        </p:nvPicPr>
        <p:blipFill>
          <a:blip r:embed="rId4"/>
          <a:srcRect/>
          <a:stretch>
            <a:fillRect/>
          </a:stretch>
        </p:blipFill>
        <p:spPr>
          <a:xfrm>
            <a:off x="12970087" y="2949883"/>
            <a:ext cx="4289213" cy="3195230"/>
          </a:xfrm>
          <a:prstGeom prst="rect">
            <a:avLst/>
          </a:prstGeom>
        </p:spPr>
      </p:pic>
      <p:pic>
        <p:nvPicPr>
          <p:cNvPr id="7" name="Picture 7"/>
          <p:cNvPicPr>
            <a:picLocks noChangeAspect="1"/>
          </p:cNvPicPr>
          <p:nvPr/>
        </p:nvPicPr>
        <p:blipFill>
          <a:blip r:embed="rId5"/>
          <a:srcRect/>
          <a:stretch>
            <a:fillRect/>
          </a:stretch>
        </p:blipFill>
        <p:spPr>
          <a:xfrm>
            <a:off x="12970087" y="6719954"/>
            <a:ext cx="4289213" cy="3198157"/>
          </a:xfrm>
          <a:prstGeom prst="rect">
            <a:avLst/>
          </a:prstGeom>
        </p:spPr>
      </p:pic>
      <p:sp>
        <p:nvSpPr>
          <p:cNvPr id="8" name="TextBox 8"/>
          <p:cNvSpPr txBox="1"/>
          <p:nvPr/>
        </p:nvSpPr>
        <p:spPr>
          <a:xfrm>
            <a:off x="1028700" y="1988208"/>
            <a:ext cx="6919286" cy="935355"/>
          </a:xfrm>
          <a:prstGeom prst="rect">
            <a:avLst/>
          </a:prstGeom>
        </p:spPr>
        <p:txBody>
          <a:bodyPr lIns="0" tIns="0" rIns="0" bIns="0" rtlCol="0" anchor="t">
            <a:spAutoFit/>
          </a:bodyPr>
          <a:lstStyle/>
          <a:p>
            <a:pPr algn="ctr">
              <a:lnSpc>
                <a:spcPts val="2520"/>
              </a:lnSpc>
            </a:pPr>
            <a:r>
              <a:rPr lang="en-US" sz="1800" dirty="0">
                <a:solidFill>
                  <a:srgbClr val="000000"/>
                </a:solidFill>
                <a:latin typeface="DM Sans Bold Italics"/>
              </a:rPr>
              <a:t>Regression on Budget Proposed by the States/UTs and Budget Approved for the States/UTs</a:t>
            </a:r>
          </a:p>
          <a:p>
            <a:pPr algn="ctr">
              <a:lnSpc>
                <a:spcPts val="2520"/>
              </a:lnSpc>
            </a:pPr>
            <a:endParaRPr lang="en-US" sz="1800" dirty="0">
              <a:solidFill>
                <a:srgbClr val="000000"/>
              </a:solidFill>
              <a:latin typeface="DM Sans Bold Italics"/>
            </a:endParaRPr>
          </a:p>
        </p:txBody>
      </p:sp>
      <p:sp>
        <p:nvSpPr>
          <p:cNvPr id="9" name="TextBox 9"/>
          <p:cNvSpPr txBox="1"/>
          <p:nvPr/>
        </p:nvSpPr>
        <p:spPr>
          <a:xfrm>
            <a:off x="5301330" y="4796527"/>
            <a:ext cx="3356911" cy="4119936"/>
          </a:xfrm>
          <a:prstGeom prst="rect">
            <a:avLst/>
          </a:prstGeom>
        </p:spPr>
        <p:txBody>
          <a:bodyPr lIns="0" tIns="0" rIns="0" bIns="0" rtlCol="0" anchor="t">
            <a:spAutoFit/>
          </a:bodyPr>
          <a:lstStyle/>
          <a:p>
            <a:pPr algn="just">
              <a:lnSpc>
                <a:spcPts val="2399"/>
              </a:lnSpc>
              <a:spcBef>
                <a:spcPct val="0"/>
              </a:spcBef>
            </a:pPr>
            <a:r>
              <a:rPr lang="en-US" sz="1845" dirty="0">
                <a:solidFill>
                  <a:srgbClr val="000000"/>
                </a:solidFill>
                <a:latin typeface="DM Sans"/>
              </a:rPr>
              <a:t>Looking at the scatterplots it could be seen that Budget Proposed by the States/UTs and Budget Approved for the States/UTs has some kind of linear relationship thus we modelled it with linear regression and found that we can predict the Expenditure based on Release of funds.</a:t>
            </a:r>
          </a:p>
          <a:p>
            <a:pPr algn="just">
              <a:lnSpc>
                <a:spcPts val="2399"/>
              </a:lnSpc>
              <a:spcBef>
                <a:spcPct val="0"/>
              </a:spcBef>
            </a:pPr>
            <a:r>
              <a:rPr lang="en-US" sz="1845" dirty="0">
                <a:solidFill>
                  <a:srgbClr val="000000"/>
                </a:solidFill>
                <a:latin typeface="DM Sans"/>
              </a:rPr>
              <a:t>Our model had R2 score of 0.98 and it did great job predicting the budget approved.</a:t>
            </a:r>
          </a:p>
        </p:txBody>
      </p:sp>
      <p:sp>
        <p:nvSpPr>
          <p:cNvPr id="10" name="TextBox 10"/>
          <p:cNvSpPr txBox="1"/>
          <p:nvPr/>
        </p:nvSpPr>
        <p:spPr>
          <a:xfrm>
            <a:off x="10501969" y="2007258"/>
            <a:ext cx="6757331" cy="586740"/>
          </a:xfrm>
          <a:prstGeom prst="rect">
            <a:avLst/>
          </a:prstGeom>
        </p:spPr>
        <p:txBody>
          <a:bodyPr lIns="0" tIns="0" rIns="0" bIns="0" rtlCol="0" anchor="t">
            <a:spAutoFit/>
          </a:bodyPr>
          <a:lstStyle/>
          <a:p>
            <a:pPr algn="ctr">
              <a:lnSpc>
                <a:spcPts val="2340"/>
              </a:lnSpc>
              <a:spcBef>
                <a:spcPct val="0"/>
              </a:spcBef>
            </a:pPr>
            <a:r>
              <a:rPr lang="en-US" sz="1800">
                <a:solidFill>
                  <a:srgbClr val="000000"/>
                </a:solidFill>
                <a:latin typeface="DM Sans Bold Italics"/>
              </a:rPr>
              <a:t>Regression on Release of Government of India's Fund and Total Expenditure Reported</a:t>
            </a:r>
          </a:p>
        </p:txBody>
      </p:sp>
      <p:sp>
        <p:nvSpPr>
          <p:cNvPr id="11" name="TextBox 11"/>
          <p:cNvSpPr txBox="1"/>
          <p:nvPr/>
        </p:nvSpPr>
        <p:spPr>
          <a:xfrm>
            <a:off x="9370244" y="4787002"/>
            <a:ext cx="3392650" cy="4262755"/>
          </a:xfrm>
          <a:prstGeom prst="rect">
            <a:avLst/>
          </a:prstGeom>
        </p:spPr>
        <p:txBody>
          <a:bodyPr lIns="0" tIns="0" rIns="0" bIns="0" rtlCol="0" anchor="t">
            <a:spAutoFit/>
          </a:bodyPr>
          <a:lstStyle/>
          <a:p>
            <a:pPr algn="just">
              <a:lnSpc>
                <a:spcPts val="2405"/>
              </a:lnSpc>
              <a:spcBef>
                <a:spcPct val="0"/>
              </a:spcBef>
            </a:pPr>
            <a:r>
              <a:rPr lang="en-US" sz="1850" dirty="0">
                <a:solidFill>
                  <a:srgbClr val="000000"/>
                </a:solidFill>
                <a:latin typeface="DM Sans"/>
              </a:rPr>
              <a:t>Looking at the scatterplots it could be seen that Release of Government of India's Fund and Total Expenditure Reported has some kind of linear relationship thus we modelled it with linear regression and found that we can predict the Expenditure based on Release of funds.</a:t>
            </a:r>
          </a:p>
          <a:p>
            <a:pPr algn="just">
              <a:lnSpc>
                <a:spcPts val="2405"/>
              </a:lnSpc>
              <a:spcBef>
                <a:spcPct val="0"/>
              </a:spcBef>
            </a:pPr>
            <a:r>
              <a:rPr lang="en-US" sz="1850" dirty="0">
                <a:solidFill>
                  <a:srgbClr val="000000"/>
                </a:solidFill>
                <a:latin typeface="DM Sans"/>
              </a:rPr>
              <a:t>Our model had R2 score of 0.96 and it did great job predicting the budget approved.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6613386" y="188278"/>
            <a:ext cx="5061228" cy="1326389"/>
          </a:xfrm>
          <a:prstGeom prst="rect">
            <a:avLst/>
          </a:prstGeom>
        </p:spPr>
        <p:txBody>
          <a:bodyPr lIns="0" tIns="0" rIns="0" bIns="0" rtlCol="0" anchor="t">
            <a:spAutoFit/>
          </a:bodyPr>
          <a:lstStyle/>
          <a:p>
            <a:pPr algn="ctr">
              <a:lnSpc>
                <a:spcPts val="10891"/>
              </a:lnSpc>
            </a:pPr>
            <a:r>
              <a:rPr lang="en-US" sz="7779">
                <a:solidFill>
                  <a:srgbClr val="000000"/>
                </a:solidFill>
                <a:latin typeface="Canva Sans Bold"/>
              </a:rPr>
              <a:t>Dataset : 2</a:t>
            </a:r>
          </a:p>
        </p:txBody>
      </p:sp>
      <p:sp>
        <p:nvSpPr>
          <p:cNvPr id="3" name="TextBox 3"/>
          <p:cNvSpPr txBox="1"/>
          <p:nvPr/>
        </p:nvSpPr>
        <p:spPr>
          <a:xfrm>
            <a:off x="1859345" y="1645198"/>
            <a:ext cx="14890202" cy="1599798"/>
          </a:xfrm>
          <a:prstGeom prst="rect">
            <a:avLst/>
          </a:prstGeom>
        </p:spPr>
        <p:txBody>
          <a:bodyPr lIns="0" tIns="0" rIns="0" bIns="0" rtlCol="0" anchor="t">
            <a:spAutoFit/>
          </a:bodyPr>
          <a:lstStyle/>
          <a:p>
            <a:pPr algn="ctr">
              <a:lnSpc>
                <a:spcPts val="6437"/>
              </a:lnSpc>
            </a:pPr>
            <a:r>
              <a:rPr lang="en-US" sz="4597">
                <a:solidFill>
                  <a:srgbClr val="000000"/>
                </a:solidFill>
                <a:latin typeface="Canva Sans Bold"/>
              </a:rPr>
              <a:t>Mobile Medical Units (MMUs) data from September 2016</a:t>
            </a:r>
          </a:p>
        </p:txBody>
      </p:sp>
      <p:sp>
        <p:nvSpPr>
          <p:cNvPr id="4" name="TextBox 4"/>
          <p:cNvSpPr txBox="1"/>
          <p:nvPr/>
        </p:nvSpPr>
        <p:spPr>
          <a:xfrm>
            <a:off x="1859345" y="5076825"/>
            <a:ext cx="10821699" cy="29806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DM Sans"/>
              </a:rPr>
              <a:t>Dataset overview and preprocessing</a:t>
            </a:r>
          </a:p>
          <a:p>
            <a:pPr marL="734059" lvl="1" indent="-367030">
              <a:lnSpc>
                <a:spcPts val="4759"/>
              </a:lnSpc>
              <a:buFont typeface="Arial"/>
              <a:buChar char="•"/>
            </a:pPr>
            <a:r>
              <a:rPr lang="en-US" sz="3399">
                <a:solidFill>
                  <a:srgbClr val="000000"/>
                </a:solidFill>
                <a:latin typeface="DM Sans"/>
              </a:rPr>
              <a:t>Ranking states based on operational MMUs</a:t>
            </a:r>
          </a:p>
          <a:p>
            <a:pPr marL="734059" lvl="1" indent="-367030">
              <a:lnSpc>
                <a:spcPts val="4759"/>
              </a:lnSpc>
              <a:buFont typeface="Arial"/>
              <a:buChar char="•"/>
            </a:pPr>
            <a:r>
              <a:rPr lang="en-US" sz="3399">
                <a:solidFill>
                  <a:srgbClr val="000000"/>
                </a:solidFill>
                <a:latin typeface="DM Sans"/>
              </a:rPr>
              <a:t>Bar chart visualization of the top 10 states with the most operational MMUs</a:t>
            </a:r>
          </a:p>
          <a:p>
            <a:pPr>
              <a:lnSpc>
                <a:spcPts val="4759"/>
              </a:lnSpc>
            </a:pPr>
            <a:endParaRPr lang="en-US" sz="3399">
              <a:solidFill>
                <a:srgbClr val="000000"/>
              </a:solidFill>
              <a:latin typeface="DM Sans"/>
            </a:endParaRPr>
          </a:p>
        </p:txBody>
      </p:sp>
      <p:sp>
        <p:nvSpPr>
          <p:cNvPr id="5" name="TextBox 5"/>
          <p:cNvSpPr txBox="1"/>
          <p:nvPr/>
        </p:nvSpPr>
        <p:spPr>
          <a:xfrm>
            <a:off x="1859345" y="3598673"/>
            <a:ext cx="13945394" cy="1780540"/>
          </a:xfrm>
          <a:prstGeom prst="rect">
            <a:avLst/>
          </a:prstGeom>
        </p:spPr>
        <p:txBody>
          <a:bodyPr lIns="0" tIns="0" rIns="0" bIns="0" rtlCol="0" anchor="t">
            <a:spAutoFit/>
          </a:bodyPr>
          <a:lstStyle/>
          <a:p>
            <a:pPr>
              <a:lnSpc>
                <a:spcPts val="4759"/>
              </a:lnSpc>
            </a:pPr>
            <a:r>
              <a:rPr lang="en-US" sz="3399">
                <a:solidFill>
                  <a:srgbClr val="000000"/>
                </a:solidFill>
                <a:latin typeface="DM Sans"/>
              </a:rPr>
              <a:t>This dataset tells us about the operational Mobile Medical Units (MMUs) in each state in year 2016.</a:t>
            </a:r>
          </a:p>
          <a:p>
            <a:pPr>
              <a:lnSpc>
                <a:spcPts val="4759"/>
              </a:lnSpc>
            </a:pPr>
            <a:endParaRPr lang="en-US" sz="3399">
              <a:solidFill>
                <a:srgbClr val="000000"/>
              </a:solidFill>
              <a:latin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51088" y="1728260"/>
            <a:ext cx="6354928" cy="5562214"/>
          </a:xfrm>
          <a:prstGeom prst="rect">
            <a:avLst/>
          </a:prstGeom>
        </p:spPr>
      </p:pic>
      <p:sp>
        <p:nvSpPr>
          <p:cNvPr id="3" name="TextBox 3"/>
          <p:cNvSpPr txBox="1"/>
          <p:nvPr/>
        </p:nvSpPr>
        <p:spPr>
          <a:xfrm>
            <a:off x="572733" y="971550"/>
            <a:ext cx="8311639" cy="436004"/>
          </a:xfrm>
          <a:prstGeom prst="rect">
            <a:avLst/>
          </a:prstGeom>
        </p:spPr>
        <p:txBody>
          <a:bodyPr lIns="0" tIns="0" rIns="0" bIns="0" rtlCol="0" anchor="t">
            <a:spAutoFit/>
          </a:bodyPr>
          <a:lstStyle/>
          <a:p>
            <a:pPr algn="ctr">
              <a:lnSpc>
                <a:spcPts val="3534"/>
              </a:lnSpc>
            </a:pPr>
            <a:r>
              <a:rPr lang="en-US" sz="2524">
                <a:solidFill>
                  <a:srgbClr val="000000"/>
                </a:solidFill>
                <a:latin typeface="Canva Sans Italics"/>
              </a:rPr>
              <a:t>Ranking States based on operational MMUs</a:t>
            </a:r>
          </a:p>
        </p:txBody>
      </p:sp>
      <p:sp>
        <p:nvSpPr>
          <p:cNvPr id="4" name="AutoShape 4"/>
          <p:cNvSpPr/>
          <p:nvPr/>
        </p:nvSpPr>
        <p:spPr>
          <a:xfrm>
            <a:off x="8865321" y="0"/>
            <a:ext cx="0" cy="10287000"/>
          </a:xfrm>
          <a:prstGeom prst="line">
            <a:avLst/>
          </a:prstGeom>
          <a:ln w="38100" cap="flat">
            <a:solidFill>
              <a:srgbClr val="000000"/>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a:off x="9144000" y="2200082"/>
            <a:ext cx="8873899" cy="3766687"/>
          </a:xfrm>
          <a:prstGeom prst="rect">
            <a:avLst/>
          </a:prstGeom>
        </p:spPr>
      </p:pic>
      <p:sp>
        <p:nvSpPr>
          <p:cNvPr id="6" name="TextBox 6"/>
          <p:cNvSpPr txBox="1"/>
          <p:nvPr/>
        </p:nvSpPr>
        <p:spPr>
          <a:xfrm>
            <a:off x="10169218" y="6384877"/>
            <a:ext cx="6823462" cy="1782617"/>
          </a:xfrm>
          <a:prstGeom prst="rect">
            <a:avLst/>
          </a:prstGeom>
        </p:spPr>
        <p:txBody>
          <a:bodyPr lIns="0" tIns="0" rIns="0" bIns="0" rtlCol="0" anchor="t">
            <a:spAutoFit/>
          </a:bodyPr>
          <a:lstStyle/>
          <a:p>
            <a:pPr algn="ctr">
              <a:lnSpc>
                <a:spcPts val="2815"/>
              </a:lnSpc>
              <a:spcBef>
                <a:spcPct val="0"/>
              </a:spcBef>
            </a:pPr>
            <a:r>
              <a:rPr lang="en-US" sz="2165">
                <a:solidFill>
                  <a:srgbClr val="000000"/>
                </a:solidFill>
                <a:latin typeface="DM Sans"/>
              </a:rPr>
              <a:t>From the above plot, we observed that Tamil Nadu has the maximum number of operational MMUs (407) according to the data which then followed by Andhra Pradesh and Rajasthan which have 277 and 202 operational units.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6596777" y="188278"/>
            <a:ext cx="5094447" cy="1326389"/>
          </a:xfrm>
          <a:prstGeom prst="rect">
            <a:avLst/>
          </a:prstGeom>
        </p:spPr>
        <p:txBody>
          <a:bodyPr lIns="0" tIns="0" rIns="0" bIns="0" rtlCol="0" anchor="t">
            <a:spAutoFit/>
          </a:bodyPr>
          <a:lstStyle/>
          <a:p>
            <a:pPr algn="ctr">
              <a:lnSpc>
                <a:spcPts val="10891"/>
              </a:lnSpc>
            </a:pPr>
            <a:r>
              <a:rPr lang="en-US" sz="7779">
                <a:solidFill>
                  <a:srgbClr val="000000"/>
                </a:solidFill>
                <a:latin typeface="Canva Sans Bold"/>
              </a:rPr>
              <a:t>Dataset : 3</a:t>
            </a:r>
          </a:p>
        </p:txBody>
      </p:sp>
      <p:sp>
        <p:nvSpPr>
          <p:cNvPr id="3" name="TextBox 3"/>
          <p:cNvSpPr txBox="1"/>
          <p:nvPr/>
        </p:nvSpPr>
        <p:spPr>
          <a:xfrm>
            <a:off x="1859345" y="1645198"/>
            <a:ext cx="14890202" cy="784368"/>
          </a:xfrm>
          <a:prstGeom prst="rect">
            <a:avLst/>
          </a:prstGeom>
        </p:spPr>
        <p:txBody>
          <a:bodyPr lIns="0" tIns="0" rIns="0" bIns="0" rtlCol="0" anchor="t">
            <a:spAutoFit/>
          </a:bodyPr>
          <a:lstStyle/>
          <a:p>
            <a:pPr algn="ctr">
              <a:lnSpc>
                <a:spcPts val="6437"/>
              </a:lnSpc>
            </a:pPr>
            <a:r>
              <a:rPr lang="en-US" sz="4597">
                <a:solidFill>
                  <a:srgbClr val="000000"/>
                </a:solidFill>
                <a:latin typeface="Canva Sans Bold"/>
              </a:rPr>
              <a:t>Operational Ambulances Under NRHM (2018)</a:t>
            </a:r>
          </a:p>
        </p:txBody>
      </p:sp>
      <p:sp>
        <p:nvSpPr>
          <p:cNvPr id="4" name="TextBox 4"/>
          <p:cNvSpPr txBox="1"/>
          <p:nvPr/>
        </p:nvSpPr>
        <p:spPr>
          <a:xfrm>
            <a:off x="1694940" y="4442691"/>
            <a:ext cx="10821699" cy="35807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DM Sans"/>
              </a:rPr>
              <a:t>Dataset overview and preprocessing</a:t>
            </a:r>
          </a:p>
          <a:p>
            <a:pPr marL="734059" lvl="1" indent="-367030">
              <a:lnSpc>
                <a:spcPts val="4759"/>
              </a:lnSpc>
              <a:buFont typeface="Arial"/>
              <a:buChar char="•"/>
            </a:pPr>
            <a:r>
              <a:rPr lang="en-US" sz="3399">
                <a:solidFill>
                  <a:srgbClr val="000000"/>
                </a:solidFill>
                <a:latin typeface="DM Sans"/>
              </a:rPr>
              <a:t>Ranking states based on the number of operational ambulances</a:t>
            </a:r>
          </a:p>
          <a:p>
            <a:pPr marL="734059" lvl="1" indent="-367030">
              <a:lnSpc>
                <a:spcPts val="4759"/>
              </a:lnSpc>
              <a:buFont typeface="Arial"/>
              <a:buChar char="•"/>
            </a:pPr>
            <a:r>
              <a:rPr lang="en-US" sz="3399">
                <a:solidFill>
                  <a:srgbClr val="000000"/>
                </a:solidFill>
                <a:latin typeface="DM Sans"/>
              </a:rPr>
              <a:t>Stacked bar plot to represent diversity in types of ambulances across top 10 states</a:t>
            </a:r>
          </a:p>
          <a:p>
            <a:pPr>
              <a:lnSpc>
                <a:spcPts val="4759"/>
              </a:lnSpc>
            </a:pPr>
            <a:endParaRPr lang="en-US" sz="3399">
              <a:solidFill>
                <a:srgbClr val="000000"/>
              </a:solidFill>
              <a:latin typeface="DM Sans"/>
            </a:endParaRPr>
          </a:p>
        </p:txBody>
      </p:sp>
      <p:sp>
        <p:nvSpPr>
          <p:cNvPr id="5" name="TextBox 5"/>
          <p:cNvSpPr txBox="1"/>
          <p:nvPr/>
        </p:nvSpPr>
        <p:spPr>
          <a:xfrm>
            <a:off x="1859345" y="2964540"/>
            <a:ext cx="13945394" cy="1180465"/>
          </a:xfrm>
          <a:prstGeom prst="rect">
            <a:avLst/>
          </a:prstGeom>
        </p:spPr>
        <p:txBody>
          <a:bodyPr lIns="0" tIns="0" rIns="0" bIns="0" rtlCol="0" anchor="t">
            <a:spAutoFit/>
          </a:bodyPr>
          <a:lstStyle/>
          <a:p>
            <a:pPr>
              <a:lnSpc>
                <a:spcPts val="4759"/>
              </a:lnSpc>
            </a:pPr>
            <a:r>
              <a:rPr lang="en-US" sz="3399">
                <a:solidFill>
                  <a:srgbClr val="000000"/>
                </a:solidFill>
                <a:latin typeface="DM Sans"/>
              </a:rPr>
              <a:t>This dataset has the information about operational ambulances under NHM during 2018. </a:t>
            </a:r>
          </a:p>
        </p:txBody>
      </p:sp>
      <p:sp>
        <p:nvSpPr>
          <p:cNvPr id="6" name="TextBox 6"/>
          <p:cNvSpPr txBox="1"/>
          <p:nvPr/>
        </p:nvSpPr>
        <p:spPr>
          <a:xfrm>
            <a:off x="1393279" y="8204432"/>
            <a:ext cx="11425020" cy="982813"/>
          </a:xfrm>
          <a:prstGeom prst="rect">
            <a:avLst/>
          </a:prstGeom>
        </p:spPr>
        <p:txBody>
          <a:bodyPr lIns="0" tIns="0" rIns="0" bIns="0" rtlCol="0" anchor="t">
            <a:spAutoFit/>
          </a:bodyPr>
          <a:lstStyle/>
          <a:p>
            <a:pPr>
              <a:lnSpc>
                <a:spcPts val="2636"/>
              </a:lnSpc>
            </a:pPr>
            <a:r>
              <a:rPr lang="en-US" sz="1883">
                <a:solidFill>
                  <a:srgbClr val="000000"/>
                </a:solidFill>
                <a:latin typeface="Canva Sans"/>
              </a:rPr>
              <a:t>Info: Dataframe contains 37 rows and 6 columns, drop unnecessary rows. And rank the states based on total number of ambulances.</a:t>
            </a:r>
          </a:p>
          <a:p>
            <a:pPr algn="ctr">
              <a:lnSpc>
                <a:spcPts val="2636"/>
              </a:lnSpc>
            </a:pPr>
            <a:r>
              <a:rPr lang="en-US" sz="1883">
                <a:solidFill>
                  <a:srgbClr val="000000"/>
                </a:solidFill>
                <a:latin typeface="Canva San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7923">
            <a:off x="-7783029" y="-8301111"/>
            <a:ext cx="13977230" cy="1434230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11609556" y="4720135"/>
            <a:ext cx="12102934" cy="12419055"/>
          </a:xfrm>
          <a:prstGeom prst="rect">
            <a:avLst/>
          </a:prstGeom>
        </p:spPr>
      </p:pic>
      <p:sp>
        <p:nvSpPr>
          <p:cNvPr id="5" name="TextBox 5"/>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OUR TEAM</a:t>
            </a:r>
          </a:p>
        </p:txBody>
      </p:sp>
      <p:grpSp>
        <p:nvGrpSpPr>
          <p:cNvPr id="6" name="Group 6"/>
          <p:cNvGrpSpPr/>
          <p:nvPr/>
        </p:nvGrpSpPr>
        <p:grpSpPr>
          <a:xfrm>
            <a:off x="1308505" y="3655690"/>
            <a:ext cx="3145217" cy="4707476"/>
            <a:chOff x="0" y="0"/>
            <a:chExt cx="4193623" cy="6276634"/>
          </a:xfrm>
        </p:grpSpPr>
        <p:grpSp>
          <p:nvGrpSpPr>
            <p:cNvPr id="7" name="Group 7"/>
            <p:cNvGrpSpPr/>
            <p:nvPr/>
          </p:nvGrpSpPr>
          <p:grpSpPr>
            <a:xfrm>
              <a:off x="0" y="1696787"/>
              <a:ext cx="4193623" cy="4579847"/>
              <a:chOff x="0" y="0"/>
              <a:chExt cx="862412" cy="941838"/>
            </a:xfrm>
          </p:grpSpPr>
          <p:sp>
            <p:nvSpPr>
              <p:cNvPr id="8" name="Freeform 8"/>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a:noFill/>
              </a:ln>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10" name="TextBox 10"/>
            <p:cNvSpPr txBox="1"/>
            <p:nvPr/>
          </p:nvSpPr>
          <p:spPr>
            <a:xfrm>
              <a:off x="634723" y="3867233"/>
              <a:ext cx="3009441" cy="53657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Harshit Shah</a:t>
              </a:r>
            </a:p>
          </p:txBody>
        </p:sp>
        <p:grpSp>
          <p:nvGrpSpPr>
            <p:cNvPr id="11" name="Group 11"/>
            <p:cNvGrpSpPr>
              <a:grpSpLocks noChangeAspect="1"/>
            </p:cNvGrpSpPr>
            <p:nvPr/>
          </p:nvGrpSpPr>
          <p:grpSpPr>
            <a:xfrm>
              <a:off x="292348" y="0"/>
              <a:ext cx="3608926" cy="3594829"/>
              <a:chOff x="0" y="0"/>
              <a:chExt cx="6502400" cy="6477000"/>
            </a:xfrm>
          </p:grpSpPr>
          <p:sp>
            <p:nvSpPr>
              <p:cNvPr id="1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a:stretch>
              </a:blipFill>
            </p:spPr>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14" name="TextBox 14"/>
            <p:cNvSpPr txBox="1"/>
            <p:nvPr/>
          </p:nvSpPr>
          <p:spPr>
            <a:xfrm>
              <a:off x="628063" y="5423302"/>
              <a:ext cx="3009441" cy="457200"/>
            </a:xfrm>
            <a:prstGeom prst="rect">
              <a:avLst/>
            </a:prstGeom>
          </p:spPr>
          <p:txBody>
            <a:bodyPr lIns="0" tIns="0" rIns="0" bIns="0" rtlCol="0" anchor="t">
              <a:spAutoFit/>
            </a:bodyPr>
            <a:lstStyle/>
            <a:p>
              <a:pPr algn="ctr">
                <a:lnSpc>
                  <a:spcPts val="2760"/>
                </a:lnSpc>
              </a:pPr>
              <a:r>
                <a:rPr lang="en-US" sz="2300" spc="115">
                  <a:solidFill>
                    <a:srgbClr val="FFFBFB"/>
                  </a:solidFill>
                  <a:latin typeface="DM Sans"/>
                </a:rPr>
                <a:t>202218040</a:t>
              </a:r>
            </a:p>
          </p:txBody>
        </p:sp>
      </p:grpSp>
      <p:grpSp>
        <p:nvGrpSpPr>
          <p:cNvPr id="15" name="Group 15"/>
          <p:cNvGrpSpPr/>
          <p:nvPr/>
        </p:nvGrpSpPr>
        <p:grpSpPr>
          <a:xfrm>
            <a:off x="4989133" y="3655690"/>
            <a:ext cx="3145217" cy="4707476"/>
            <a:chOff x="0" y="0"/>
            <a:chExt cx="4193623" cy="6276634"/>
          </a:xfrm>
        </p:grpSpPr>
        <p:grpSp>
          <p:nvGrpSpPr>
            <p:cNvPr id="16" name="Group 16"/>
            <p:cNvGrpSpPr/>
            <p:nvPr/>
          </p:nvGrpSpPr>
          <p:grpSpPr>
            <a:xfrm>
              <a:off x="0" y="1696787"/>
              <a:ext cx="4193623" cy="4579847"/>
              <a:chOff x="0" y="0"/>
              <a:chExt cx="862412" cy="941838"/>
            </a:xfrm>
          </p:grpSpPr>
          <p:sp>
            <p:nvSpPr>
              <p:cNvPr id="17" name="Freeform 17"/>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a:noFill/>
              </a:ln>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19" name="TextBox 19"/>
            <p:cNvSpPr txBox="1"/>
            <p:nvPr/>
          </p:nvSpPr>
          <p:spPr>
            <a:xfrm>
              <a:off x="578193" y="4010035"/>
              <a:ext cx="2951974" cy="108267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Shashva Machar</a:t>
              </a:r>
            </a:p>
          </p:txBody>
        </p:sp>
        <p:grpSp>
          <p:nvGrpSpPr>
            <p:cNvPr id="20" name="Group 20"/>
            <p:cNvGrpSpPr>
              <a:grpSpLocks noChangeAspect="1"/>
            </p:cNvGrpSpPr>
            <p:nvPr/>
          </p:nvGrpSpPr>
          <p:grpSpPr>
            <a:xfrm>
              <a:off x="249717" y="0"/>
              <a:ext cx="3608926" cy="3594829"/>
              <a:chOff x="0" y="0"/>
              <a:chExt cx="6502400" cy="6477000"/>
            </a:xfrm>
          </p:grpSpPr>
          <p:sp>
            <p:nvSpPr>
              <p:cNvPr id="21" name="Freeform 2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6697" r="223" b="-6697"/>
                </a:stretch>
              </a:blipFill>
            </p:spPr>
          </p:sp>
          <p:sp>
            <p:nvSpPr>
              <p:cNvPr id="22" name="Freeform 2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23" name="TextBox 23"/>
            <p:cNvSpPr txBox="1"/>
            <p:nvPr/>
          </p:nvSpPr>
          <p:spPr>
            <a:xfrm>
              <a:off x="593017" y="5423302"/>
              <a:ext cx="3009441" cy="457200"/>
            </a:xfrm>
            <a:prstGeom prst="rect">
              <a:avLst/>
            </a:prstGeom>
          </p:spPr>
          <p:txBody>
            <a:bodyPr lIns="0" tIns="0" rIns="0" bIns="0" rtlCol="0" anchor="t">
              <a:spAutoFit/>
            </a:bodyPr>
            <a:lstStyle/>
            <a:p>
              <a:pPr algn="ctr">
                <a:lnSpc>
                  <a:spcPts val="2760"/>
                </a:lnSpc>
              </a:pPr>
              <a:r>
                <a:rPr lang="en-US" sz="2300" spc="115">
                  <a:solidFill>
                    <a:srgbClr val="FFFBFB"/>
                  </a:solidFill>
                  <a:latin typeface="DM Sans"/>
                </a:rPr>
                <a:t>202218028</a:t>
              </a:r>
            </a:p>
          </p:txBody>
        </p:sp>
      </p:grpSp>
      <p:grpSp>
        <p:nvGrpSpPr>
          <p:cNvPr id="24" name="Group 24"/>
          <p:cNvGrpSpPr/>
          <p:nvPr/>
        </p:nvGrpSpPr>
        <p:grpSpPr>
          <a:xfrm>
            <a:off x="8639175" y="3655690"/>
            <a:ext cx="3145217" cy="4707476"/>
            <a:chOff x="0" y="0"/>
            <a:chExt cx="4193623" cy="6276634"/>
          </a:xfrm>
        </p:grpSpPr>
        <p:grpSp>
          <p:nvGrpSpPr>
            <p:cNvPr id="25" name="Group 25"/>
            <p:cNvGrpSpPr/>
            <p:nvPr/>
          </p:nvGrpSpPr>
          <p:grpSpPr>
            <a:xfrm>
              <a:off x="0" y="1696787"/>
              <a:ext cx="4193623" cy="4579847"/>
              <a:chOff x="0" y="0"/>
              <a:chExt cx="862412" cy="941838"/>
            </a:xfrm>
          </p:grpSpPr>
          <p:sp>
            <p:nvSpPr>
              <p:cNvPr id="26" name="Freeform 26"/>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a:noFill/>
              </a:ln>
            </p:spPr>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28" name="TextBox 28"/>
            <p:cNvSpPr txBox="1"/>
            <p:nvPr/>
          </p:nvSpPr>
          <p:spPr>
            <a:xfrm>
              <a:off x="860229" y="3996236"/>
              <a:ext cx="2678970" cy="53657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Ayush Jain</a:t>
              </a:r>
            </a:p>
          </p:txBody>
        </p:sp>
        <p:grpSp>
          <p:nvGrpSpPr>
            <p:cNvPr id="29" name="Group 29"/>
            <p:cNvGrpSpPr>
              <a:grpSpLocks noChangeAspect="1"/>
            </p:cNvGrpSpPr>
            <p:nvPr/>
          </p:nvGrpSpPr>
          <p:grpSpPr>
            <a:xfrm>
              <a:off x="395251" y="0"/>
              <a:ext cx="3608926" cy="3594829"/>
              <a:chOff x="0" y="0"/>
              <a:chExt cx="6502400" cy="6477000"/>
            </a:xfrm>
          </p:grpSpPr>
          <p:sp>
            <p:nvSpPr>
              <p:cNvPr id="30" name="Freeform 3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6397" r="223" b="-6397"/>
                </a:stretch>
              </a:blipFill>
            </p:spPr>
          </p:sp>
          <p:sp>
            <p:nvSpPr>
              <p:cNvPr id="31" name="Freeform 3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32" name="TextBox 32"/>
            <p:cNvSpPr txBox="1"/>
            <p:nvPr/>
          </p:nvSpPr>
          <p:spPr>
            <a:xfrm>
              <a:off x="592091" y="5423302"/>
              <a:ext cx="3009441" cy="457200"/>
            </a:xfrm>
            <a:prstGeom prst="rect">
              <a:avLst/>
            </a:prstGeom>
          </p:spPr>
          <p:txBody>
            <a:bodyPr lIns="0" tIns="0" rIns="0" bIns="0" rtlCol="0" anchor="t">
              <a:spAutoFit/>
            </a:bodyPr>
            <a:lstStyle/>
            <a:p>
              <a:pPr algn="ctr">
                <a:lnSpc>
                  <a:spcPts val="2760"/>
                </a:lnSpc>
              </a:pPr>
              <a:r>
                <a:rPr lang="en-US" sz="2300" spc="115">
                  <a:solidFill>
                    <a:srgbClr val="FFFBFB"/>
                  </a:solidFill>
                  <a:latin typeface="DM Sans"/>
                </a:rPr>
                <a:t>202218039</a:t>
              </a:r>
            </a:p>
          </p:txBody>
        </p:sp>
      </p:grpSp>
      <p:grpSp>
        <p:nvGrpSpPr>
          <p:cNvPr id="33" name="Group 33"/>
          <p:cNvGrpSpPr/>
          <p:nvPr/>
        </p:nvGrpSpPr>
        <p:grpSpPr>
          <a:xfrm>
            <a:off x="12289217" y="3655690"/>
            <a:ext cx="3145217" cy="4707476"/>
            <a:chOff x="0" y="0"/>
            <a:chExt cx="4193623" cy="6276634"/>
          </a:xfrm>
        </p:grpSpPr>
        <p:grpSp>
          <p:nvGrpSpPr>
            <p:cNvPr id="34" name="Group 34"/>
            <p:cNvGrpSpPr/>
            <p:nvPr/>
          </p:nvGrpSpPr>
          <p:grpSpPr>
            <a:xfrm>
              <a:off x="0" y="1696787"/>
              <a:ext cx="4193623" cy="4579847"/>
              <a:chOff x="0" y="0"/>
              <a:chExt cx="862412" cy="941838"/>
            </a:xfrm>
          </p:grpSpPr>
          <p:sp>
            <p:nvSpPr>
              <p:cNvPr id="35" name="Freeform 35"/>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a:noFill/>
              </a:ln>
            </p:spPr>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37" name="TextBox 37"/>
            <p:cNvSpPr txBox="1"/>
            <p:nvPr/>
          </p:nvSpPr>
          <p:spPr>
            <a:xfrm>
              <a:off x="578193" y="4010035"/>
              <a:ext cx="2951974" cy="536575"/>
            </a:xfrm>
            <a:prstGeom prst="rect">
              <a:avLst/>
            </a:prstGeom>
          </p:spPr>
          <p:txBody>
            <a:bodyPr lIns="0" tIns="0" rIns="0" bIns="0" rtlCol="0" anchor="t">
              <a:spAutoFit/>
            </a:bodyPr>
            <a:lstStyle/>
            <a:p>
              <a:pPr algn="ctr">
                <a:lnSpc>
                  <a:spcPts val="3286"/>
                </a:lnSpc>
              </a:pPr>
              <a:r>
                <a:rPr lang="en-US" sz="2738" spc="136">
                  <a:solidFill>
                    <a:srgbClr val="FFFBFB"/>
                  </a:solidFill>
                  <a:latin typeface="DM Sans"/>
                </a:rPr>
                <a:t>Nakul Tomar</a:t>
              </a:r>
            </a:p>
          </p:txBody>
        </p:sp>
        <p:grpSp>
          <p:nvGrpSpPr>
            <p:cNvPr id="38" name="Group 38"/>
            <p:cNvGrpSpPr>
              <a:grpSpLocks noChangeAspect="1"/>
            </p:cNvGrpSpPr>
            <p:nvPr/>
          </p:nvGrpSpPr>
          <p:grpSpPr>
            <a:xfrm>
              <a:off x="249717" y="0"/>
              <a:ext cx="3608926" cy="3594829"/>
              <a:chOff x="0" y="0"/>
              <a:chExt cx="6502400" cy="6477000"/>
            </a:xfrm>
          </p:grpSpPr>
          <p:sp>
            <p:nvSpPr>
              <p:cNvPr id="39" name="Freeform 3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4105" r="223" b="-4105"/>
                </a:stretch>
              </a:blipFill>
            </p:spPr>
          </p:sp>
          <p:sp>
            <p:nvSpPr>
              <p:cNvPr id="40" name="Freeform 4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id="41" name="TextBox 41"/>
            <p:cNvSpPr txBox="1"/>
            <p:nvPr/>
          </p:nvSpPr>
          <p:spPr>
            <a:xfrm>
              <a:off x="592091" y="5423302"/>
              <a:ext cx="3009441" cy="457200"/>
            </a:xfrm>
            <a:prstGeom prst="rect">
              <a:avLst/>
            </a:prstGeom>
          </p:spPr>
          <p:txBody>
            <a:bodyPr lIns="0" tIns="0" rIns="0" bIns="0" rtlCol="0" anchor="t">
              <a:spAutoFit/>
            </a:bodyPr>
            <a:lstStyle/>
            <a:p>
              <a:pPr algn="ctr">
                <a:lnSpc>
                  <a:spcPts val="2760"/>
                </a:lnSpc>
              </a:pPr>
              <a:r>
                <a:rPr lang="en-US" sz="2300" spc="115">
                  <a:solidFill>
                    <a:srgbClr val="FFFBFB"/>
                  </a:solidFill>
                  <a:latin typeface="DM Sans"/>
                </a:rPr>
                <a:t>202218026</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286128" y="1224348"/>
            <a:ext cx="11715744" cy="4972960"/>
          </a:xfrm>
          <a:prstGeom prst="rect">
            <a:avLst/>
          </a:prstGeom>
        </p:spPr>
      </p:pic>
      <p:sp>
        <p:nvSpPr>
          <p:cNvPr id="3" name="TextBox 3"/>
          <p:cNvSpPr txBox="1"/>
          <p:nvPr/>
        </p:nvSpPr>
        <p:spPr>
          <a:xfrm>
            <a:off x="2099684" y="6826705"/>
            <a:ext cx="14652307" cy="1700530"/>
          </a:xfrm>
          <a:prstGeom prst="rect">
            <a:avLst/>
          </a:prstGeom>
        </p:spPr>
        <p:txBody>
          <a:bodyPr lIns="0" tIns="0" rIns="0" bIns="0" rtlCol="0" anchor="t">
            <a:spAutoFit/>
          </a:bodyPr>
          <a:lstStyle/>
          <a:p>
            <a:pPr marL="561337" lvl="1" indent="-280669" algn="just">
              <a:lnSpc>
                <a:spcPts val="3379"/>
              </a:lnSpc>
              <a:buFont typeface="Arial"/>
              <a:buChar char="•"/>
            </a:pPr>
            <a:r>
              <a:rPr lang="en-US" sz="2599">
                <a:solidFill>
                  <a:srgbClr val="000000"/>
                </a:solidFill>
                <a:latin typeface="DM Sans"/>
              </a:rPr>
              <a:t>From the above plot, we can deduce that Uttar Pradesh has the greatest number of Operational Ambulances. </a:t>
            </a:r>
          </a:p>
          <a:p>
            <a:pPr marL="561337" lvl="1" indent="-280669" algn="just">
              <a:lnSpc>
                <a:spcPts val="3379"/>
              </a:lnSpc>
              <a:buFont typeface="Arial"/>
              <a:buChar char="•"/>
            </a:pPr>
            <a:r>
              <a:rPr lang="en-US" sz="2599">
                <a:solidFill>
                  <a:srgbClr val="000000"/>
                </a:solidFill>
                <a:latin typeface="DM Sans"/>
              </a:rPr>
              <a:t>Also UP has the greatest number of Dial 108 ambulances whereas Maharashtra and West Bengal has the greatest number of Dial 102/104 and other ambulances respectively.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6581299" y="188278"/>
            <a:ext cx="5125403" cy="1326389"/>
          </a:xfrm>
          <a:prstGeom prst="rect">
            <a:avLst/>
          </a:prstGeom>
        </p:spPr>
        <p:txBody>
          <a:bodyPr lIns="0" tIns="0" rIns="0" bIns="0" rtlCol="0" anchor="t">
            <a:spAutoFit/>
          </a:bodyPr>
          <a:lstStyle/>
          <a:p>
            <a:pPr algn="ctr">
              <a:lnSpc>
                <a:spcPts val="10891"/>
              </a:lnSpc>
            </a:pPr>
            <a:r>
              <a:rPr lang="en-US" sz="7779">
                <a:solidFill>
                  <a:srgbClr val="000000"/>
                </a:solidFill>
                <a:latin typeface="Canva Sans Bold"/>
              </a:rPr>
              <a:t>Dataset : 4</a:t>
            </a:r>
          </a:p>
        </p:txBody>
      </p:sp>
      <p:sp>
        <p:nvSpPr>
          <p:cNvPr id="3" name="TextBox 3"/>
          <p:cNvSpPr txBox="1"/>
          <p:nvPr/>
        </p:nvSpPr>
        <p:spPr>
          <a:xfrm>
            <a:off x="1859345" y="1576704"/>
            <a:ext cx="15212063" cy="1599798"/>
          </a:xfrm>
          <a:prstGeom prst="rect">
            <a:avLst/>
          </a:prstGeom>
        </p:spPr>
        <p:txBody>
          <a:bodyPr lIns="0" tIns="0" rIns="0" bIns="0" rtlCol="0" anchor="t">
            <a:spAutoFit/>
          </a:bodyPr>
          <a:lstStyle/>
          <a:p>
            <a:pPr algn="ctr">
              <a:lnSpc>
                <a:spcPts val="6437"/>
              </a:lnSpc>
            </a:pPr>
            <a:r>
              <a:rPr lang="en-US" sz="4597" dirty="0">
                <a:solidFill>
                  <a:srgbClr val="000000"/>
                </a:solidFill>
                <a:latin typeface="Canva Sans Bold"/>
              </a:rPr>
              <a:t>Established Special New-born Care Units (SNCU) under NRHM</a:t>
            </a:r>
          </a:p>
        </p:txBody>
      </p:sp>
      <p:sp>
        <p:nvSpPr>
          <p:cNvPr id="4" name="TextBox 4"/>
          <p:cNvSpPr txBox="1"/>
          <p:nvPr/>
        </p:nvSpPr>
        <p:spPr>
          <a:xfrm>
            <a:off x="1885388" y="5090147"/>
            <a:ext cx="10011761" cy="3317757"/>
          </a:xfrm>
          <a:prstGeom prst="rect">
            <a:avLst/>
          </a:prstGeom>
        </p:spPr>
        <p:txBody>
          <a:bodyPr lIns="0" tIns="0" rIns="0" bIns="0" rtlCol="0" anchor="t">
            <a:spAutoFit/>
          </a:bodyPr>
          <a:lstStyle/>
          <a:p>
            <a:pPr marL="679120" lvl="1" indent="-339560">
              <a:lnSpc>
                <a:spcPts val="4403"/>
              </a:lnSpc>
              <a:buFont typeface="Arial"/>
              <a:buChar char="•"/>
            </a:pPr>
            <a:r>
              <a:rPr lang="en-US" sz="3145" dirty="0">
                <a:solidFill>
                  <a:srgbClr val="000000"/>
                </a:solidFill>
                <a:latin typeface="DM Sans"/>
              </a:rPr>
              <a:t>Data visualization using </a:t>
            </a:r>
            <a:r>
              <a:rPr lang="en-US" sz="3145" dirty="0" err="1">
                <a:solidFill>
                  <a:srgbClr val="000000"/>
                </a:solidFill>
                <a:latin typeface="DM Sans"/>
              </a:rPr>
              <a:t>Plotly</a:t>
            </a:r>
            <a:r>
              <a:rPr lang="en-US" sz="3145" dirty="0">
                <a:solidFill>
                  <a:srgbClr val="000000"/>
                </a:solidFill>
                <a:latin typeface="DM Sans"/>
              </a:rPr>
              <a:t> library</a:t>
            </a:r>
          </a:p>
          <a:p>
            <a:pPr marL="679120" lvl="1" indent="-339560">
              <a:lnSpc>
                <a:spcPts val="4403"/>
              </a:lnSpc>
              <a:buFont typeface="Arial"/>
              <a:buChar char="•"/>
            </a:pPr>
            <a:r>
              <a:rPr lang="en-US" sz="3145" dirty="0">
                <a:solidFill>
                  <a:srgbClr val="000000"/>
                </a:solidFill>
                <a:latin typeface="DM Sans"/>
              </a:rPr>
              <a:t>Map of India shaded based on the number of SNCUs</a:t>
            </a:r>
          </a:p>
          <a:p>
            <a:pPr marL="679120" lvl="1" indent="-339560">
              <a:lnSpc>
                <a:spcPts val="4403"/>
              </a:lnSpc>
              <a:buFont typeface="Arial"/>
              <a:buChar char="•"/>
            </a:pPr>
            <a:r>
              <a:rPr lang="en-US" sz="3145" dirty="0" err="1">
                <a:solidFill>
                  <a:srgbClr val="000000"/>
                </a:solidFill>
                <a:latin typeface="DM Sans"/>
              </a:rPr>
              <a:t>GeoJSON</a:t>
            </a:r>
            <a:r>
              <a:rPr lang="en-US" sz="3145" dirty="0">
                <a:solidFill>
                  <a:srgbClr val="000000"/>
                </a:solidFill>
                <a:latin typeface="DM Sans"/>
              </a:rPr>
              <a:t> file for state boundaries</a:t>
            </a:r>
          </a:p>
          <a:p>
            <a:pPr marL="679120" lvl="1" indent="-339560">
              <a:lnSpc>
                <a:spcPts val="4403"/>
              </a:lnSpc>
              <a:buFont typeface="Arial"/>
              <a:buChar char="•"/>
            </a:pPr>
            <a:r>
              <a:rPr lang="en-US" sz="3145" dirty="0">
                <a:solidFill>
                  <a:srgbClr val="000000"/>
                </a:solidFill>
                <a:latin typeface="DM Sans"/>
              </a:rPr>
              <a:t>Altered state names and added state ID column</a:t>
            </a:r>
          </a:p>
          <a:p>
            <a:pPr>
              <a:lnSpc>
                <a:spcPts val="4403"/>
              </a:lnSpc>
            </a:pPr>
            <a:endParaRPr lang="en-US" sz="3145" dirty="0">
              <a:solidFill>
                <a:srgbClr val="000000"/>
              </a:solidFill>
              <a:latin typeface="DM Sans"/>
            </a:endParaRPr>
          </a:p>
        </p:txBody>
      </p:sp>
      <p:sp>
        <p:nvSpPr>
          <p:cNvPr id="5" name="TextBox 5"/>
          <p:cNvSpPr txBox="1"/>
          <p:nvPr/>
        </p:nvSpPr>
        <p:spPr>
          <a:xfrm>
            <a:off x="1859345" y="3262226"/>
            <a:ext cx="13587875" cy="1743554"/>
          </a:xfrm>
          <a:prstGeom prst="rect">
            <a:avLst/>
          </a:prstGeom>
        </p:spPr>
        <p:txBody>
          <a:bodyPr lIns="0" tIns="0" rIns="0" bIns="0" rtlCol="0" anchor="t">
            <a:spAutoFit/>
          </a:bodyPr>
          <a:lstStyle/>
          <a:p>
            <a:pPr>
              <a:lnSpc>
                <a:spcPts val="4637"/>
              </a:lnSpc>
            </a:pPr>
            <a:endParaRPr lang="en-US" sz="3312" dirty="0">
              <a:solidFill>
                <a:srgbClr val="000000"/>
              </a:solidFill>
              <a:latin typeface="DM Sans"/>
            </a:endParaRPr>
          </a:p>
          <a:p>
            <a:pPr>
              <a:lnSpc>
                <a:spcPts val="4637"/>
              </a:lnSpc>
            </a:pPr>
            <a:r>
              <a:rPr lang="en-US" sz="3312" dirty="0">
                <a:solidFill>
                  <a:srgbClr val="000000"/>
                </a:solidFill>
                <a:latin typeface="DM Sans"/>
              </a:rPr>
              <a:t>SNCU dataset tells us about the established Special New-born Care Units in a State/UT up to January 2020. </a:t>
            </a:r>
          </a:p>
        </p:txBody>
      </p:sp>
      <p:sp>
        <p:nvSpPr>
          <p:cNvPr id="6" name="TextBox 6"/>
          <p:cNvSpPr txBox="1"/>
          <p:nvPr/>
        </p:nvSpPr>
        <p:spPr>
          <a:xfrm>
            <a:off x="1393279" y="8204432"/>
            <a:ext cx="11425020" cy="982813"/>
          </a:xfrm>
          <a:prstGeom prst="rect">
            <a:avLst/>
          </a:prstGeom>
        </p:spPr>
        <p:txBody>
          <a:bodyPr lIns="0" tIns="0" rIns="0" bIns="0" rtlCol="0" anchor="t">
            <a:spAutoFit/>
          </a:bodyPr>
          <a:lstStyle/>
          <a:p>
            <a:pPr>
              <a:lnSpc>
                <a:spcPts val="2636"/>
              </a:lnSpc>
            </a:pPr>
            <a:r>
              <a:rPr lang="en-US" sz="1883">
                <a:solidFill>
                  <a:srgbClr val="000000"/>
                </a:solidFill>
                <a:latin typeface="Canva Sans"/>
              </a:rPr>
              <a:t>Info: SNCU df has 38 rows and 3 columns, then we dropped unwanted columns and rows.</a:t>
            </a:r>
          </a:p>
          <a:p>
            <a:pPr>
              <a:lnSpc>
                <a:spcPts val="2636"/>
              </a:lnSpc>
            </a:pPr>
            <a:endParaRPr lang="en-US" sz="1883">
              <a:solidFill>
                <a:srgbClr val="000000"/>
              </a:solidFill>
              <a:latin typeface="Canva Sans"/>
            </a:endParaRPr>
          </a:p>
          <a:p>
            <a:pPr algn="ctr">
              <a:lnSpc>
                <a:spcPts val="2636"/>
              </a:lnSpc>
            </a:pPr>
            <a:r>
              <a:rPr lang="en-US" sz="1883">
                <a:solidFill>
                  <a:srgbClr val="000000"/>
                </a:solidFill>
                <a:latin typeface="Canva Sans"/>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5007" y="1028700"/>
            <a:ext cx="8458993" cy="8458993"/>
          </a:xfrm>
          <a:prstGeom prst="rect">
            <a:avLst/>
          </a:prstGeom>
        </p:spPr>
      </p:pic>
      <p:sp>
        <p:nvSpPr>
          <p:cNvPr id="3" name="TextBox 3"/>
          <p:cNvSpPr txBox="1"/>
          <p:nvPr/>
        </p:nvSpPr>
        <p:spPr>
          <a:xfrm>
            <a:off x="10423270" y="3319145"/>
            <a:ext cx="6671625" cy="5429885"/>
          </a:xfrm>
          <a:prstGeom prst="rect">
            <a:avLst/>
          </a:prstGeom>
        </p:spPr>
        <p:txBody>
          <a:bodyPr lIns="0" tIns="0" rIns="0" bIns="0" rtlCol="0" anchor="t">
            <a:spAutoFit/>
          </a:bodyPr>
          <a:lstStyle/>
          <a:p>
            <a:pPr marL="474979" lvl="1" indent="-237490">
              <a:lnSpc>
                <a:spcPts val="2859"/>
              </a:lnSpc>
              <a:buFont typeface="Arial"/>
              <a:buChar char="•"/>
            </a:pPr>
            <a:r>
              <a:rPr lang="en-US" sz="2199">
                <a:solidFill>
                  <a:srgbClr val="000000"/>
                </a:solidFill>
                <a:latin typeface="DM Sans"/>
              </a:rPr>
              <a:t>There was difference in spellings in the state name, so we altered the names for solving the problem. And added state id column in our SNCU df.</a:t>
            </a:r>
          </a:p>
          <a:p>
            <a:pPr>
              <a:lnSpc>
                <a:spcPts val="2859"/>
              </a:lnSpc>
            </a:pPr>
            <a:endParaRPr lang="en-US" sz="2199">
              <a:solidFill>
                <a:srgbClr val="000000"/>
              </a:solidFill>
              <a:latin typeface="DM Sans"/>
            </a:endParaRPr>
          </a:p>
          <a:p>
            <a:pPr marL="474979" lvl="1" indent="-237490">
              <a:lnSpc>
                <a:spcPts val="2859"/>
              </a:lnSpc>
              <a:buFont typeface="Arial"/>
              <a:buChar char="•"/>
            </a:pPr>
            <a:r>
              <a:rPr lang="en-US" sz="2199">
                <a:solidFill>
                  <a:srgbClr val="000000"/>
                </a:solidFill>
                <a:latin typeface="DM Sans"/>
              </a:rPr>
              <a:t>To plot the map we used choropleth_mapbox() function from Plotly express, and changed the color based on the total number of SNCU.</a:t>
            </a:r>
          </a:p>
          <a:p>
            <a:pPr>
              <a:lnSpc>
                <a:spcPts val="2859"/>
              </a:lnSpc>
            </a:pPr>
            <a:endParaRPr lang="en-US" sz="2199">
              <a:solidFill>
                <a:srgbClr val="000000"/>
              </a:solidFill>
              <a:latin typeface="DM Sans"/>
            </a:endParaRPr>
          </a:p>
          <a:p>
            <a:pPr marL="474979" lvl="1" indent="-237490">
              <a:lnSpc>
                <a:spcPts val="2859"/>
              </a:lnSpc>
              <a:buFont typeface="Arial"/>
              <a:buChar char="•"/>
            </a:pPr>
            <a:r>
              <a:rPr lang="en-US" sz="2199">
                <a:solidFill>
                  <a:srgbClr val="000000"/>
                </a:solidFill>
                <a:latin typeface="DM Sans"/>
              </a:rPr>
              <a:t>From the above map we can interpret that UP has the greatest number of established SNCU while north-eastern states have very a smaller number of SNCU. States like MP, Gujarat, Rajasthan, Maharashtra etc are in between.</a:t>
            </a:r>
          </a:p>
          <a:p>
            <a:pPr>
              <a:lnSpc>
                <a:spcPts val="2859"/>
              </a:lnSpc>
            </a:pPr>
            <a:endParaRPr lang="en-US" sz="2199">
              <a:solidFill>
                <a:srgbClr val="000000"/>
              </a:solidFill>
              <a:latin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6591478" y="188278"/>
            <a:ext cx="5105043" cy="1326389"/>
          </a:xfrm>
          <a:prstGeom prst="rect">
            <a:avLst/>
          </a:prstGeom>
        </p:spPr>
        <p:txBody>
          <a:bodyPr lIns="0" tIns="0" rIns="0" bIns="0" rtlCol="0" anchor="t">
            <a:spAutoFit/>
          </a:bodyPr>
          <a:lstStyle/>
          <a:p>
            <a:pPr algn="ctr">
              <a:lnSpc>
                <a:spcPts val="10891"/>
              </a:lnSpc>
            </a:pPr>
            <a:r>
              <a:rPr lang="en-US" sz="7779">
                <a:solidFill>
                  <a:srgbClr val="000000"/>
                </a:solidFill>
                <a:latin typeface="Canva Sans Bold"/>
              </a:rPr>
              <a:t>Dataset : 5</a:t>
            </a:r>
          </a:p>
        </p:txBody>
      </p:sp>
      <p:sp>
        <p:nvSpPr>
          <p:cNvPr id="3" name="TextBox 3"/>
          <p:cNvSpPr txBox="1"/>
          <p:nvPr/>
        </p:nvSpPr>
        <p:spPr>
          <a:xfrm>
            <a:off x="1859345" y="1500496"/>
            <a:ext cx="15149730" cy="1468689"/>
          </a:xfrm>
          <a:prstGeom prst="rect">
            <a:avLst/>
          </a:prstGeom>
        </p:spPr>
        <p:txBody>
          <a:bodyPr lIns="0" tIns="0" rIns="0" bIns="0" rtlCol="0" anchor="t">
            <a:spAutoFit/>
          </a:bodyPr>
          <a:lstStyle/>
          <a:p>
            <a:pPr algn="ctr">
              <a:lnSpc>
                <a:spcPts val="5920"/>
              </a:lnSpc>
            </a:pPr>
            <a:r>
              <a:rPr lang="en-US" sz="4228">
                <a:solidFill>
                  <a:srgbClr val="000000"/>
                </a:solidFill>
                <a:latin typeface="Canva Sans Bold"/>
              </a:rPr>
              <a:t>Accredited Social Health Activists (ASHAs) Selected under NRHM</a:t>
            </a:r>
          </a:p>
        </p:txBody>
      </p:sp>
      <p:sp>
        <p:nvSpPr>
          <p:cNvPr id="4" name="TextBox 4"/>
          <p:cNvSpPr txBox="1"/>
          <p:nvPr/>
        </p:nvSpPr>
        <p:spPr>
          <a:xfrm>
            <a:off x="1752600" y="5030586"/>
            <a:ext cx="10821699" cy="358076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DM Sans"/>
              </a:rPr>
              <a:t>ASHAs dataset overview</a:t>
            </a:r>
          </a:p>
          <a:p>
            <a:pPr marL="734059" lvl="1" indent="-367030">
              <a:lnSpc>
                <a:spcPts val="4759"/>
              </a:lnSpc>
              <a:buFont typeface="Arial"/>
              <a:buChar char="•"/>
            </a:pPr>
            <a:r>
              <a:rPr lang="en-US" sz="3399" dirty="0">
                <a:solidFill>
                  <a:srgbClr val="000000"/>
                </a:solidFill>
                <a:latin typeface="DM Sans"/>
              </a:rPr>
              <a:t>Removed unwanted row</a:t>
            </a:r>
          </a:p>
          <a:p>
            <a:pPr marL="734059" lvl="1" indent="-367030">
              <a:lnSpc>
                <a:spcPts val="4759"/>
              </a:lnSpc>
              <a:buFont typeface="Arial"/>
              <a:buChar char="•"/>
            </a:pPr>
            <a:r>
              <a:rPr lang="en-US" sz="3399" dirty="0">
                <a:solidFill>
                  <a:srgbClr val="000000"/>
                </a:solidFill>
                <a:latin typeface="DM Sans"/>
              </a:rPr>
              <a:t>Tree-map visualization for ranking of ASHAs in each state/UT</a:t>
            </a:r>
          </a:p>
          <a:p>
            <a:pPr>
              <a:lnSpc>
                <a:spcPts val="4759"/>
              </a:lnSpc>
            </a:pPr>
            <a:endParaRPr lang="en-US" sz="3399" dirty="0">
              <a:solidFill>
                <a:srgbClr val="000000"/>
              </a:solidFill>
              <a:latin typeface="DM Sans"/>
            </a:endParaRPr>
          </a:p>
          <a:p>
            <a:pPr>
              <a:lnSpc>
                <a:spcPts val="4759"/>
              </a:lnSpc>
            </a:pPr>
            <a:endParaRPr lang="en-US" sz="3399" dirty="0">
              <a:solidFill>
                <a:srgbClr val="000000"/>
              </a:solidFill>
              <a:latin typeface="DM Sans"/>
            </a:endParaRPr>
          </a:p>
        </p:txBody>
      </p:sp>
      <p:sp>
        <p:nvSpPr>
          <p:cNvPr id="5" name="TextBox 5"/>
          <p:cNvSpPr txBox="1"/>
          <p:nvPr/>
        </p:nvSpPr>
        <p:spPr>
          <a:xfrm>
            <a:off x="1859345" y="2964540"/>
            <a:ext cx="13945394" cy="2432845"/>
          </a:xfrm>
          <a:prstGeom prst="rect">
            <a:avLst/>
          </a:prstGeom>
        </p:spPr>
        <p:txBody>
          <a:bodyPr lIns="0" tIns="0" rIns="0" bIns="0" rtlCol="0" anchor="t">
            <a:spAutoFit/>
          </a:bodyPr>
          <a:lstStyle/>
          <a:p>
            <a:pPr>
              <a:lnSpc>
                <a:spcPts val="4759"/>
              </a:lnSpc>
            </a:pPr>
            <a:endParaRPr lang="en-US" sz="3399" dirty="0">
              <a:solidFill>
                <a:srgbClr val="000000"/>
              </a:solidFill>
              <a:latin typeface="DM Sans"/>
            </a:endParaRPr>
          </a:p>
          <a:p>
            <a:pPr>
              <a:lnSpc>
                <a:spcPts val="4759"/>
              </a:lnSpc>
            </a:pPr>
            <a:r>
              <a:rPr lang="en-US" sz="3399" dirty="0">
                <a:solidFill>
                  <a:srgbClr val="000000"/>
                </a:solidFill>
                <a:latin typeface="DM Sans"/>
              </a:rPr>
              <a:t>This dataset tells us about the number of accredited Social health activists during 2008.</a:t>
            </a:r>
          </a:p>
          <a:p>
            <a:pPr>
              <a:lnSpc>
                <a:spcPts val="4759"/>
              </a:lnSpc>
            </a:pPr>
            <a:endParaRPr lang="en-US" sz="3399" dirty="0">
              <a:solidFill>
                <a:srgbClr val="000000"/>
              </a:solidFill>
              <a:latin typeface="DM Sans"/>
            </a:endParaRPr>
          </a:p>
        </p:txBody>
      </p:sp>
      <p:sp>
        <p:nvSpPr>
          <p:cNvPr id="6" name="TextBox 6"/>
          <p:cNvSpPr txBox="1"/>
          <p:nvPr/>
        </p:nvSpPr>
        <p:spPr>
          <a:xfrm>
            <a:off x="1534198" y="8275487"/>
            <a:ext cx="11425020" cy="645818"/>
          </a:xfrm>
          <a:prstGeom prst="rect">
            <a:avLst/>
          </a:prstGeom>
        </p:spPr>
        <p:txBody>
          <a:bodyPr lIns="0" tIns="0" rIns="0" bIns="0" rtlCol="0" anchor="t">
            <a:spAutoFit/>
          </a:bodyPr>
          <a:lstStyle/>
          <a:p>
            <a:pPr algn="just">
              <a:lnSpc>
                <a:spcPts val="2636"/>
              </a:lnSpc>
            </a:pPr>
            <a:r>
              <a:rPr lang="en-US" sz="1883" dirty="0">
                <a:solidFill>
                  <a:srgbClr val="000000"/>
                </a:solidFill>
                <a:latin typeface="Canva Sans"/>
              </a:rPr>
              <a:t>Info: </a:t>
            </a:r>
            <a:r>
              <a:rPr lang="en-US" sz="1883" dirty="0" err="1">
                <a:solidFill>
                  <a:srgbClr val="000000"/>
                </a:solidFill>
                <a:latin typeface="Canva Sans"/>
              </a:rPr>
              <a:t>Dataframe</a:t>
            </a:r>
            <a:r>
              <a:rPr lang="en-US" sz="1883" dirty="0">
                <a:solidFill>
                  <a:srgbClr val="000000"/>
                </a:solidFill>
                <a:latin typeface="Canva Sans"/>
              </a:rPr>
              <a:t> has 37 rows and 2 columns. We removed the unwanted row which contains total of all the states.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0537" y="2210778"/>
            <a:ext cx="14333750" cy="6084219"/>
          </a:xfrm>
          <a:prstGeom prst="rect">
            <a:avLst/>
          </a:prstGeom>
        </p:spPr>
      </p:pic>
      <p:sp>
        <p:nvSpPr>
          <p:cNvPr id="3" name="TextBox 3"/>
          <p:cNvSpPr txBox="1"/>
          <p:nvPr/>
        </p:nvSpPr>
        <p:spPr>
          <a:xfrm>
            <a:off x="1733293" y="1009650"/>
            <a:ext cx="8714944" cy="71501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For visualization part, we used tree-map which easily shows which state/UT rank higher and which state/UT ranks lower.</a:t>
            </a:r>
          </a:p>
        </p:txBody>
      </p:sp>
      <p:sp>
        <p:nvSpPr>
          <p:cNvPr id="4" name="TextBox 4"/>
          <p:cNvSpPr txBox="1"/>
          <p:nvPr/>
        </p:nvSpPr>
        <p:spPr>
          <a:xfrm>
            <a:off x="1310537" y="8543290"/>
            <a:ext cx="9278618" cy="71501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From the above Tree-map, we can see that again UP has the most number of ASHAs while Bihar and MP take second and third place.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6568321" y="188278"/>
            <a:ext cx="5151358" cy="1326389"/>
          </a:xfrm>
          <a:prstGeom prst="rect">
            <a:avLst/>
          </a:prstGeom>
        </p:spPr>
        <p:txBody>
          <a:bodyPr lIns="0" tIns="0" rIns="0" bIns="0" rtlCol="0" anchor="t">
            <a:spAutoFit/>
          </a:bodyPr>
          <a:lstStyle/>
          <a:p>
            <a:pPr algn="ctr">
              <a:lnSpc>
                <a:spcPts val="10891"/>
              </a:lnSpc>
            </a:pPr>
            <a:r>
              <a:rPr lang="en-US" sz="7779">
                <a:solidFill>
                  <a:srgbClr val="000000"/>
                </a:solidFill>
                <a:latin typeface="Canva Sans Bold"/>
              </a:rPr>
              <a:t>Dataset : 6</a:t>
            </a:r>
          </a:p>
        </p:txBody>
      </p:sp>
      <p:sp>
        <p:nvSpPr>
          <p:cNvPr id="3" name="TextBox 3"/>
          <p:cNvSpPr txBox="1"/>
          <p:nvPr/>
        </p:nvSpPr>
        <p:spPr>
          <a:xfrm>
            <a:off x="1859345" y="1645198"/>
            <a:ext cx="14890202" cy="784368"/>
          </a:xfrm>
          <a:prstGeom prst="rect">
            <a:avLst/>
          </a:prstGeom>
        </p:spPr>
        <p:txBody>
          <a:bodyPr lIns="0" tIns="0" rIns="0" bIns="0" rtlCol="0" anchor="t">
            <a:spAutoFit/>
          </a:bodyPr>
          <a:lstStyle/>
          <a:p>
            <a:pPr algn="ctr">
              <a:lnSpc>
                <a:spcPts val="6437"/>
              </a:lnSpc>
            </a:pPr>
            <a:r>
              <a:rPr lang="en-US" sz="4597">
                <a:solidFill>
                  <a:srgbClr val="000000"/>
                </a:solidFill>
                <a:latin typeface="Canva Sans Bold"/>
              </a:rPr>
              <a:t>Health Centres Under NRHM Dataset</a:t>
            </a:r>
          </a:p>
        </p:txBody>
      </p:sp>
      <p:sp>
        <p:nvSpPr>
          <p:cNvPr id="4" name="TextBox 4"/>
          <p:cNvSpPr txBox="1"/>
          <p:nvPr/>
        </p:nvSpPr>
        <p:spPr>
          <a:xfrm>
            <a:off x="1694940" y="4442691"/>
            <a:ext cx="10821699" cy="29806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DM Sans"/>
              </a:rPr>
              <a:t>Health Centres dataset overview</a:t>
            </a:r>
          </a:p>
          <a:p>
            <a:pPr marL="734059" lvl="1" indent="-367030">
              <a:lnSpc>
                <a:spcPts val="4759"/>
              </a:lnSpc>
              <a:buFont typeface="Arial"/>
              <a:buChar char="•"/>
            </a:pPr>
            <a:r>
              <a:rPr lang="en-US" sz="3399">
                <a:solidFill>
                  <a:srgbClr val="000000"/>
                </a:solidFill>
                <a:latin typeface="DM Sans"/>
              </a:rPr>
              <a:t>Heatmap to visualize null values</a:t>
            </a:r>
          </a:p>
          <a:p>
            <a:pPr marL="734059" lvl="1" indent="-367030">
              <a:lnSpc>
                <a:spcPts val="4759"/>
              </a:lnSpc>
              <a:buFont typeface="Arial"/>
              <a:buChar char="•"/>
            </a:pPr>
            <a:r>
              <a:rPr lang="en-US" sz="3399">
                <a:solidFill>
                  <a:srgbClr val="000000"/>
                </a:solidFill>
                <a:latin typeface="DM Sans"/>
              </a:rPr>
              <a:t>Dropped Facility Address column</a:t>
            </a:r>
          </a:p>
          <a:p>
            <a:pPr marL="734059" lvl="1" indent="-367030">
              <a:lnSpc>
                <a:spcPts val="4759"/>
              </a:lnSpc>
              <a:buFont typeface="Arial"/>
              <a:buChar char="•"/>
            </a:pPr>
            <a:r>
              <a:rPr lang="en-US" sz="3399">
                <a:solidFill>
                  <a:srgbClr val="000000"/>
                </a:solidFill>
                <a:latin typeface="DM Sans"/>
              </a:rPr>
              <a:t>Typecasted latitude and longitude columns</a:t>
            </a:r>
          </a:p>
          <a:p>
            <a:pPr>
              <a:lnSpc>
                <a:spcPts val="4759"/>
              </a:lnSpc>
            </a:pPr>
            <a:endParaRPr lang="en-US" sz="3399">
              <a:solidFill>
                <a:srgbClr val="000000"/>
              </a:solidFill>
              <a:latin typeface="DM Sans"/>
            </a:endParaRPr>
          </a:p>
        </p:txBody>
      </p:sp>
      <p:sp>
        <p:nvSpPr>
          <p:cNvPr id="5" name="TextBox 5"/>
          <p:cNvSpPr txBox="1"/>
          <p:nvPr/>
        </p:nvSpPr>
        <p:spPr>
          <a:xfrm>
            <a:off x="1859345" y="2964540"/>
            <a:ext cx="13945394" cy="1180465"/>
          </a:xfrm>
          <a:prstGeom prst="rect">
            <a:avLst/>
          </a:prstGeom>
        </p:spPr>
        <p:txBody>
          <a:bodyPr lIns="0" tIns="0" rIns="0" bIns="0" rtlCol="0" anchor="t">
            <a:spAutoFit/>
          </a:bodyPr>
          <a:lstStyle/>
          <a:p>
            <a:pPr>
              <a:lnSpc>
                <a:spcPts val="4759"/>
              </a:lnSpc>
            </a:pPr>
            <a:r>
              <a:rPr lang="en-US" sz="3399">
                <a:solidFill>
                  <a:srgbClr val="000000"/>
                </a:solidFill>
                <a:latin typeface="DM Sans"/>
              </a:rPr>
              <a:t>Health Centres dataset gives insight about several characteristics of health centres throughout the country. </a:t>
            </a:r>
          </a:p>
        </p:txBody>
      </p:sp>
      <p:sp>
        <p:nvSpPr>
          <p:cNvPr id="6" name="TextBox 6"/>
          <p:cNvSpPr txBox="1"/>
          <p:nvPr/>
        </p:nvSpPr>
        <p:spPr>
          <a:xfrm>
            <a:off x="1393279" y="8204432"/>
            <a:ext cx="11425020" cy="651962"/>
          </a:xfrm>
          <a:prstGeom prst="rect">
            <a:avLst/>
          </a:prstGeom>
        </p:spPr>
        <p:txBody>
          <a:bodyPr lIns="0" tIns="0" rIns="0" bIns="0" rtlCol="0" anchor="t">
            <a:spAutoFit/>
          </a:bodyPr>
          <a:lstStyle/>
          <a:p>
            <a:pPr>
              <a:lnSpc>
                <a:spcPts val="2636"/>
              </a:lnSpc>
            </a:pPr>
            <a:r>
              <a:rPr lang="en-US" sz="1883">
                <a:solidFill>
                  <a:srgbClr val="000000"/>
                </a:solidFill>
                <a:latin typeface="Canva Sans"/>
              </a:rPr>
              <a:t>Info: Dataset has 200438 rows and 11 columns and datatype of all the columns is set to object. </a:t>
            </a:r>
          </a:p>
          <a:p>
            <a:pPr algn="ctr">
              <a:lnSpc>
                <a:spcPts val="2636"/>
              </a:lnSpc>
            </a:pPr>
            <a:r>
              <a:rPr lang="en-US" sz="1883">
                <a:solidFill>
                  <a:srgbClr val="000000"/>
                </a:solidFill>
                <a:latin typeface="Canva Sans"/>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59346" y="1169619"/>
            <a:ext cx="7598928" cy="5659299"/>
          </a:xfrm>
          <a:prstGeom prst="rect">
            <a:avLst/>
          </a:prstGeom>
        </p:spPr>
      </p:pic>
      <p:sp>
        <p:nvSpPr>
          <p:cNvPr id="3" name="AutoShape 3"/>
          <p:cNvSpPr/>
          <p:nvPr/>
        </p:nvSpPr>
        <p:spPr>
          <a:xfrm>
            <a:off x="9144000" y="0"/>
            <a:ext cx="0" cy="10287000"/>
          </a:xfrm>
          <a:prstGeom prst="line">
            <a:avLst/>
          </a:prstGeom>
          <a:ln w="38100" cap="flat">
            <a:solidFill>
              <a:srgbClr val="000000"/>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9925050" y="2229023"/>
            <a:ext cx="6834017" cy="5171335"/>
          </a:xfrm>
          <a:prstGeom prst="rect">
            <a:avLst/>
          </a:prstGeom>
        </p:spPr>
      </p:pic>
      <p:sp>
        <p:nvSpPr>
          <p:cNvPr id="5" name="TextBox 5"/>
          <p:cNvSpPr txBox="1"/>
          <p:nvPr/>
        </p:nvSpPr>
        <p:spPr>
          <a:xfrm>
            <a:off x="1198093" y="7960437"/>
            <a:ext cx="6110787" cy="1086485"/>
          </a:xfrm>
          <a:prstGeom prst="rect">
            <a:avLst/>
          </a:prstGeom>
        </p:spPr>
        <p:txBody>
          <a:bodyPr lIns="0" tIns="0" rIns="0" bIns="0" rtlCol="0" anchor="t">
            <a:spAutoFit/>
          </a:bodyPr>
          <a:lstStyle/>
          <a:p>
            <a:pPr algn="just">
              <a:lnSpc>
                <a:spcPts val="2859"/>
              </a:lnSpc>
              <a:spcBef>
                <a:spcPct val="0"/>
              </a:spcBef>
            </a:pPr>
            <a:r>
              <a:rPr lang="en-US" sz="2199">
                <a:solidFill>
                  <a:srgbClr val="000000"/>
                </a:solidFill>
                <a:latin typeface="DM Sans"/>
              </a:rPr>
              <a:t>From the heatmap we can saw that Facility Address column has a lot of null values, therefore we dropped that column.</a:t>
            </a:r>
          </a:p>
        </p:txBody>
      </p:sp>
      <p:sp>
        <p:nvSpPr>
          <p:cNvPr id="6" name="TextBox 6"/>
          <p:cNvSpPr txBox="1"/>
          <p:nvPr/>
        </p:nvSpPr>
        <p:spPr>
          <a:xfrm>
            <a:off x="9637215" y="812234"/>
            <a:ext cx="8115300" cy="1086485"/>
          </a:xfrm>
          <a:prstGeom prst="rect">
            <a:avLst/>
          </a:prstGeom>
        </p:spPr>
        <p:txBody>
          <a:bodyPr lIns="0" tIns="0" rIns="0" bIns="0" rtlCol="0" anchor="t">
            <a:spAutoFit/>
          </a:bodyPr>
          <a:lstStyle/>
          <a:p>
            <a:pPr algn="just">
              <a:lnSpc>
                <a:spcPts val="2859"/>
              </a:lnSpc>
              <a:spcBef>
                <a:spcPct val="0"/>
              </a:spcBef>
            </a:pPr>
            <a:r>
              <a:rPr lang="en-US" sz="2199">
                <a:solidFill>
                  <a:srgbClr val="000000"/>
                </a:solidFill>
                <a:latin typeface="DM Sans"/>
              </a:rPr>
              <a:t>After pre-processing our data, we started plotting the graphs. The first plot tells us about the number of Rural vs Urban healthcare centres using a countplot.</a:t>
            </a:r>
          </a:p>
        </p:txBody>
      </p:sp>
      <p:sp>
        <p:nvSpPr>
          <p:cNvPr id="7" name="TextBox 7"/>
          <p:cNvSpPr txBox="1"/>
          <p:nvPr/>
        </p:nvSpPr>
        <p:spPr>
          <a:xfrm>
            <a:off x="10397525" y="7960437"/>
            <a:ext cx="6594680" cy="1086485"/>
          </a:xfrm>
          <a:prstGeom prst="rect">
            <a:avLst/>
          </a:prstGeom>
        </p:spPr>
        <p:txBody>
          <a:bodyPr lIns="0" tIns="0" rIns="0" bIns="0" rtlCol="0" anchor="t">
            <a:spAutoFit/>
          </a:bodyPr>
          <a:lstStyle/>
          <a:p>
            <a:pPr algn="just">
              <a:lnSpc>
                <a:spcPts val="2859"/>
              </a:lnSpc>
              <a:spcBef>
                <a:spcPct val="0"/>
              </a:spcBef>
            </a:pPr>
            <a:r>
              <a:rPr lang="en-US" sz="2199">
                <a:solidFill>
                  <a:srgbClr val="000000"/>
                </a:solidFill>
                <a:latin typeface="DM Sans"/>
              </a:rPr>
              <a:t>We can clearly see that Rural healthcare centres are much more in numbers than Urban which tells us government focused on Rural Healthcare more.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971511" y="1540022"/>
            <a:ext cx="19050" cy="8746937"/>
          </a:xfrm>
          <a:prstGeom prst="line">
            <a:avLst/>
          </a:prstGeom>
          <a:ln w="38100" cap="flat">
            <a:solidFill>
              <a:srgbClr val="000000"/>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733293" y="2643160"/>
            <a:ext cx="5719897" cy="5000679"/>
          </a:xfrm>
          <a:prstGeom prst="rect">
            <a:avLst/>
          </a:prstGeom>
        </p:spPr>
      </p:pic>
      <p:pic>
        <p:nvPicPr>
          <p:cNvPr id="4" name="Picture 4"/>
          <p:cNvPicPr>
            <a:picLocks noChangeAspect="1"/>
          </p:cNvPicPr>
          <p:nvPr/>
        </p:nvPicPr>
        <p:blipFill>
          <a:blip r:embed="rId3"/>
          <a:srcRect/>
          <a:stretch>
            <a:fillRect/>
          </a:stretch>
        </p:blipFill>
        <p:spPr>
          <a:xfrm>
            <a:off x="10505036" y="2776997"/>
            <a:ext cx="5566811" cy="4866842"/>
          </a:xfrm>
          <a:prstGeom prst="rect">
            <a:avLst/>
          </a:prstGeom>
        </p:spPr>
      </p:pic>
      <p:sp>
        <p:nvSpPr>
          <p:cNvPr id="5" name="TextBox 5"/>
          <p:cNvSpPr txBox="1"/>
          <p:nvPr/>
        </p:nvSpPr>
        <p:spPr>
          <a:xfrm>
            <a:off x="1057275" y="544195"/>
            <a:ext cx="15904672" cy="484505"/>
          </a:xfrm>
          <a:prstGeom prst="rect">
            <a:avLst/>
          </a:prstGeom>
        </p:spPr>
        <p:txBody>
          <a:bodyPr lIns="0" tIns="0" rIns="0" bIns="0" rtlCol="0" anchor="t">
            <a:spAutoFit/>
          </a:bodyPr>
          <a:lstStyle/>
          <a:p>
            <a:pPr algn="ctr">
              <a:lnSpc>
                <a:spcPts val="4029"/>
              </a:lnSpc>
              <a:spcBef>
                <a:spcPct val="0"/>
              </a:spcBef>
            </a:pPr>
            <a:r>
              <a:rPr lang="en-US" sz="3099">
                <a:solidFill>
                  <a:srgbClr val="000000"/>
                </a:solidFill>
                <a:latin typeface="Canva Sans Bold"/>
              </a:rPr>
              <a:t>Countplot showing the number of rural and urban healthcare centres</a:t>
            </a:r>
          </a:p>
        </p:txBody>
      </p:sp>
      <p:sp>
        <p:nvSpPr>
          <p:cNvPr id="6" name="TextBox 6"/>
          <p:cNvSpPr txBox="1"/>
          <p:nvPr/>
        </p:nvSpPr>
        <p:spPr>
          <a:xfrm>
            <a:off x="1028700" y="1730280"/>
            <a:ext cx="7448415" cy="724535"/>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DM Sans Bold Italics"/>
              </a:rPr>
              <a:t>To find out which state has most number of rural HCs we used countplot.</a:t>
            </a:r>
          </a:p>
        </p:txBody>
      </p:sp>
      <p:sp>
        <p:nvSpPr>
          <p:cNvPr id="7" name="TextBox 7"/>
          <p:cNvSpPr txBox="1"/>
          <p:nvPr/>
        </p:nvSpPr>
        <p:spPr>
          <a:xfrm>
            <a:off x="9623476" y="1730280"/>
            <a:ext cx="7338472" cy="724535"/>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DM Sans Bold Italics"/>
              </a:rPr>
              <a:t>To find how many urban HCs are there in each State/UT we plotted countplot.</a:t>
            </a:r>
          </a:p>
        </p:txBody>
      </p:sp>
      <p:sp>
        <p:nvSpPr>
          <p:cNvPr id="8" name="TextBox 8"/>
          <p:cNvSpPr txBox="1"/>
          <p:nvPr/>
        </p:nvSpPr>
        <p:spPr>
          <a:xfrm>
            <a:off x="883321" y="7634315"/>
            <a:ext cx="7419840" cy="2311714"/>
          </a:xfrm>
          <a:prstGeom prst="rect">
            <a:avLst/>
          </a:prstGeom>
        </p:spPr>
        <p:txBody>
          <a:bodyPr lIns="0" tIns="0" rIns="0" bIns="0" rtlCol="0" anchor="t">
            <a:spAutoFit/>
          </a:bodyPr>
          <a:lstStyle/>
          <a:p>
            <a:pPr marL="276588" lvl="1" indent="-138294">
              <a:lnSpc>
                <a:spcPts val="1665"/>
              </a:lnSpc>
              <a:buFont typeface="Arial"/>
              <a:buChar char="•"/>
            </a:pPr>
            <a:r>
              <a:rPr lang="en-US" sz="1281">
                <a:solidFill>
                  <a:srgbClr val="000000"/>
                </a:solidFill>
                <a:latin typeface="Open Sauce"/>
              </a:rPr>
              <a:t>Uttar Pradesh, Bihar, Rajasthan, Maharashtra, Karnataka, Assam, Gujarat, Madhya Pradesh, and West Bengal  are the leading proposers of the rural health sector budget in the country.</a:t>
            </a:r>
          </a:p>
          <a:p>
            <a:pPr marL="276588" lvl="1" indent="-138294">
              <a:lnSpc>
                <a:spcPts val="1665"/>
              </a:lnSpc>
              <a:buFont typeface="Arial"/>
              <a:buChar char="•"/>
            </a:pPr>
            <a:r>
              <a:rPr lang="en-US" sz="1281">
                <a:solidFill>
                  <a:srgbClr val="000000"/>
                </a:solidFill>
                <a:latin typeface="Open Sauce"/>
              </a:rPr>
              <a:t>This suggests that these states have a significant influence on the allocation of funds at the national level.</a:t>
            </a:r>
          </a:p>
          <a:p>
            <a:pPr marL="276588" lvl="1" indent="-138294">
              <a:lnSpc>
                <a:spcPts val="1665"/>
              </a:lnSpc>
              <a:buFont typeface="Arial"/>
              <a:buChar char="•"/>
            </a:pPr>
            <a:r>
              <a:rPr lang="en-US" sz="1281">
                <a:solidFill>
                  <a:srgbClr val="000000"/>
                </a:solidFill>
                <a:latin typeface="Open Sauce"/>
              </a:rPr>
              <a:t>By having a greater say in the allocation of funds, these states can prioritize their specific health needs and ensure necessary resources for their rural populations.</a:t>
            </a:r>
          </a:p>
          <a:p>
            <a:pPr marL="276588" lvl="1" indent="-138294">
              <a:lnSpc>
                <a:spcPts val="1665"/>
              </a:lnSpc>
              <a:buFont typeface="Arial"/>
              <a:buChar char="•"/>
            </a:pPr>
            <a:r>
              <a:rPr lang="en-US" sz="1281">
                <a:solidFill>
                  <a:srgbClr val="000000"/>
                </a:solidFill>
                <a:latin typeface="Open Sauce"/>
              </a:rPr>
              <a:t>This can lead to better health outcomes, improved access to healthcare and ultimately a healthier population.</a:t>
            </a:r>
          </a:p>
          <a:p>
            <a:pPr marL="276588" lvl="1" indent="-138294">
              <a:lnSpc>
                <a:spcPts val="1665"/>
              </a:lnSpc>
              <a:buFont typeface="Arial"/>
              <a:buChar char="•"/>
            </a:pPr>
            <a:r>
              <a:rPr lang="en-US" sz="1281">
                <a:solidFill>
                  <a:srgbClr val="000000"/>
                </a:solidFill>
                <a:latin typeface="Open Sauce"/>
              </a:rPr>
              <a:t>An increased focus on rural health management could significantly improve health outcomes in these states.</a:t>
            </a:r>
          </a:p>
        </p:txBody>
      </p:sp>
      <p:sp>
        <p:nvSpPr>
          <p:cNvPr id="9" name="TextBox 9"/>
          <p:cNvSpPr txBox="1"/>
          <p:nvPr/>
        </p:nvSpPr>
        <p:spPr>
          <a:xfrm>
            <a:off x="9657311" y="7789299"/>
            <a:ext cx="7987350" cy="2298319"/>
          </a:xfrm>
          <a:prstGeom prst="rect">
            <a:avLst/>
          </a:prstGeom>
        </p:spPr>
        <p:txBody>
          <a:bodyPr lIns="0" tIns="0" rIns="0" bIns="0" rtlCol="0" anchor="t">
            <a:spAutoFit/>
          </a:bodyPr>
          <a:lstStyle/>
          <a:p>
            <a:pPr marL="276353" lvl="1" indent="-138176">
              <a:lnSpc>
                <a:spcPts val="1664"/>
              </a:lnSpc>
              <a:buFont typeface="Arial"/>
              <a:buChar char="•"/>
            </a:pPr>
            <a:r>
              <a:rPr lang="en-US" sz="1280">
                <a:solidFill>
                  <a:srgbClr val="000000"/>
                </a:solidFill>
                <a:latin typeface="Open Sauce"/>
              </a:rPr>
              <a:t>A few states, namely Bihar, Maharashtra, Tamil Nadu, Delhi, Uttar Pradesh, and Karnataka, seem to care more about urban health than rural health.</a:t>
            </a:r>
          </a:p>
          <a:p>
            <a:pPr marL="276353" lvl="1" indent="-138176">
              <a:lnSpc>
                <a:spcPts val="1664"/>
              </a:lnSpc>
              <a:buFont typeface="Arial"/>
              <a:buChar char="•"/>
            </a:pPr>
            <a:r>
              <a:rPr lang="en-US" sz="1280">
                <a:solidFill>
                  <a:srgbClr val="000000"/>
                </a:solidFill>
                <a:latin typeface="Open Sauce"/>
              </a:rPr>
              <a:t>This could be due to the greater concentration of infrastructure and resources in urban areas, as well as the higher population densities there.</a:t>
            </a:r>
          </a:p>
          <a:p>
            <a:pPr marL="276353" lvl="1" indent="-138176">
              <a:lnSpc>
                <a:spcPts val="1664"/>
              </a:lnSpc>
              <a:buFont typeface="Arial"/>
              <a:buChar char="•"/>
            </a:pPr>
            <a:r>
              <a:rPr lang="en-US" sz="1280">
                <a:solidFill>
                  <a:srgbClr val="000000"/>
                </a:solidFill>
                <a:latin typeface="Open Sauce"/>
              </a:rPr>
              <a:t>Neglecting rural health can have major repercussions, as rural inhabitants frequently have poor access to healthcare and are more susceptible to a range of health issues.</a:t>
            </a:r>
          </a:p>
          <a:p>
            <a:pPr marL="276353" lvl="1" indent="-138176">
              <a:lnSpc>
                <a:spcPts val="1664"/>
              </a:lnSpc>
              <a:buFont typeface="Arial"/>
              <a:buChar char="•"/>
            </a:pPr>
            <a:r>
              <a:rPr lang="en-US" sz="1280">
                <a:solidFill>
                  <a:srgbClr val="000000"/>
                </a:solidFill>
                <a:latin typeface="Open Sauce"/>
              </a:rPr>
              <a:t>States and governments must give rural and urban health care systems top priority and funding to guarantee that everyone has access to high-quality healthcare, regardless of where they live or their socioeconomic status. This can be accomplished in several ways, including by boosting funding for rural health programmes, enhancing the facilities and resources available there, and encouraging medical personnel to practise in rural regions.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46136" y="675640"/>
            <a:ext cx="11294150" cy="35306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Plotted multiple count-plot to get State/UT-wise count of different type of facilities.</a:t>
            </a:r>
          </a:p>
        </p:txBody>
      </p:sp>
      <p:grpSp>
        <p:nvGrpSpPr>
          <p:cNvPr id="3" name="Group 3"/>
          <p:cNvGrpSpPr/>
          <p:nvPr/>
        </p:nvGrpSpPr>
        <p:grpSpPr>
          <a:xfrm>
            <a:off x="5486400" y="1714500"/>
            <a:ext cx="7086600" cy="6477000"/>
            <a:chOff x="0" y="0"/>
            <a:chExt cx="7176856" cy="7904163"/>
          </a:xfrm>
        </p:grpSpPr>
        <p:pic>
          <p:nvPicPr>
            <p:cNvPr id="4" name="Picture 4"/>
            <p:cNvPicPr>
              <a:picLocks noChangeAspect="1"/>
            </p:cNvPicPr>
            <p:nvPr/>
          </p:nvPicPr>
          <p:blipFill>
            <a:blip r:embed="rId2"/>
            <a:srcRect/>
            <a:stretch>
              <a:fillRect/>
            </a:stretch>
          </p:blipFill>
          <p:spPr>
            <a:xfrm>
              <a:off x="200465" y="0"/>
              <a:ext cx="6976391" cy="6099182"/>
            </a:xfrm>
            <a:prstGeom prst="rect">
              <a:avLst/>
            </a:prstGeom>
          </p:spPr>
        </p:pic>
        <p:sp>
          <p:nvSpPr>
            <p:cNvPr id="5" name="TextBox 5"/>
            <p:cNvSpPr txBox="1"/>
            <p:nvPr/>
          </p:nvSpPr>
          <p:spPr>
            <a:xfrm>
              <a:off x="0" y="6776299"/>
              <a:ext cx="7176856" cy="1127864"/>
            </a:xfrm>
            <a:prstGeom prst="rect">
              <a:avLst/>
            </a:prstGeom>
          </p:spPr>
          <p:txBody>
            <a:bodyPr lIns="0" tIns="0" rIns="0" bIns="0" rtlCol="0" anchor="t">
              <a:spAutoFit/>
            </a:bodyPr>
            <a:lstStyle/>
            <a:p>
              <a:pPr algn="ctr">
                <a:lnSpc>
                  <a:spcPts val="2267"/>
                </a:lnSpc>
                <a:spcBef>
                  <a:spcPct val="0"/>
                </a:spcBef>
              </a:pPr>
              <a:r>
                <a:rPr lang="en-US" sz="1744">
                  <a:solidFill>
                    <a:srgbClr val="000000"/>
                  </a:solidFill>
                  <a:latin typeface="Open Sauce"/>
                </a:rPr>
                <a:t>UP and Rajasthan has a greater number of Community Health Centres. Maybe their geographical size is the reason for this.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C9E80C22-48E2-87EA-CC5C-D605B254680D}"/>
              </a:ext>
            </a:extLst>
          </p:cNvPr>
          <p:cNvGrpSpPr/>
          <p:nvPr/>
        </p:nvGrpSpPr>
        <p:grpSpPr>
          <a:xfrm>
            <a:off x="1295400" y="1485900"/>
            <a:ext cx="6324600" cy="7086600"/>
            <a:chOff x="0" y="0"/>
            <a:chExt cx="6400079" cy="7904163"/>
          </a:xfrm>
        </p:grpSpPr>
        <p:pic>
          <p:nvPicPr>
            <p:cNvPr id="3" name="Picture 7">
              <a:extLst>
                <a:ext uri="{FF2B5EF4-FFF2-40B4-BE49-F238E27FC236}">
                  <a16:creationId xmlns:a16="http://schemas.microsoft.com/office/drawing/2014/main" id="{4D31B3BF-CA48-017A-C419-C3B00C4AB628}"/>
                </a:ext>
              </a:extLst>
            </p:cNvPr>
            <p:cNvPicPr>
              <a:picLocks noChangeAspect="1"/>
            </p:cNvPicPr>
            <p:nvPr/>
          </p:nvPicPr>
          <p:blipFill>
            <a:blip r:embed="rId2"/>
            <a:srcRect/>
            <a:stretch>
              <a:fillRect/>
            </a:stretch>
          </p:blipFill>
          <p:spPr>
            <a:xfrm>
              <a:off x="0" y="0"/>
              <a:ext cx="6400079" cy="5595335"/>
            </a:xfrm>
            <a:prstGeom prst="rect">
              <a:avLst/>
            </a:prstGeom>
          </p:spPr>
        </p:pic>
        <p:sp>
          <p:nvSpPr>
            <p:cNvPr id="4" name="TextBox 8">
              <a:extLst>
                <a:ext uri="{FF2B5EF4-FFF2-40B4-BE49-F238E27FC236}">
                  <a16:creationId xmlns:a16="http://schemas.microsoft.com/office/drawing/2014/main" id="{51B557BC-2CB7-76A8-1B35-6D573F495152}"/>
                </a:ext>
              </a:extLst>
            </p:cNvPr>
            <p:cNvSpPr txBox="1"/>
            <p:nvPr/>
          </p:nvSpPr>
          <p:spPr>
            <a:xfrm>
              <a:off x="288876" y="6215729"/>
              <a:ext cx="5871828" cy="1688434"/>
            </a:xfrm>
            <a:prstGeom prst="rect">
              <a:avLst/>
            </a:prstGeom>
          </p:spPr>
          <p:txBody>
            <a:bodyPr lIns="0" tIns="0" rIns="0" bIns="0" rtlCol="0" anchor="t">
              <a:spAutoFit/>
            </a:bodyPr>
            <a:lstStyle/>
            <a:p>
              <a:pPr algn="ctr">
                <a:lnSpc>
                  <a:spcPts val="2082"/>
                </a:lnSpc>
                <a:spcBef>
                  <a:spcPct val="0"/>
                </a:spcBef>
              </a:pPr>
              <a:r>
                <a:rPr lang="en-US" sz="1601">
                  <a:solidFill>
                    <a:srgbClr val="000000"/>
                  </a:solidFill>
                  <a:latin typeface="Open Sauce"/>
                </a:rPr>
                <a:t>Most number of district hospitals are in UP, since UP has highest number of districts, but other states like MP, which has more districts than Maharashtra, has lower number of District hospitals.</a:t>
              </a:r>
            </a:p>
          </p:txBody>
        </p:sp>
      </p:grpSp>
      <p:grpSp>
        <p:nvGrpSpPr>
          <p:cNvPr id="5" name="Group 9">
            <a:extLst>
              <a:ext uri="{FF2B5EF4-FFF2-40B4-BE49-F238E27FC236}">
                <a16:creationId xmlns:a16="http://schemas.microsoft.com/office/drawing/2014/main" id="{52E05B30-28A5-CB83-E981-5CA9ED8C5265}"/>
              </a:ext>
            </a:extLst>
          </p:cNvPr>
          <p:cNvGrpSpPr/>
          <p:nvPr/>
        </p:nvGrpSpPr>
        <p:grpSpPr>
          <a:xfrm>
            <a:off x="9753600" y="1333500"/>
            <a:ext cx="6324601" cy="6934200"/>
            <a:chOff x="0" y="0"/>
            <a:chExt cx="7033322" cy="7904163"/>
          </a:xfrm>
        </p:grpSpPr>
        <p:pic>
          <p:nvPicPr>
            <p:cNvPr id="6" name="Picture 10">
              <a:extLst>
                <a:ext uri="{FF2B5EF4-FFF2-40B4-BE49-F238E27FC236}">
                  <a16:creationId xmlns:a16="http://schemas.microsoft.com/office/drawing/2014/main" id="{9B5AF869-7CD7-7F54-01F9-560261775288}"/>
                </a:ext>
              </a:extLst>
            </p:cNvPr>
            <p:cNvPicPr>
              <a:picLocks noChangeAspect="1"/>
            </p:cNvPicPr>
            <p:nvPr/>
          </p:nvPicPr>
          <p:blipFill>
            <a:blip r:embed="rId3"/>
            <a:srcRect/>
            <a:stretch>
              <a:fillRect/>
            </a:stretch>
          </p:blipFill>
          <p:spPr>
            <a:xfrm>
              <a:off x="0" y="0"/>
              <a:ext cx="6772151" cy="5920623"/>
            </a:xfrm>
            <a:prstGeom prst="rect">
              <a:avLst/>
            </a:prstGeom>
          </p:spPr>
        </p:pic>
        <p:sp>
          <p:nvSpPr>
            <p:cNvPr id="7" name="TextBox 11">
              <a:extLst>
                <a:ext uri="{FF2B5EF4-FFF2-40B4-BE49-F238E27FC236}">
                  <a16:creationId xmlns:a16="http://schemas.microsoft.com/office/drawing/2014/main" id="{A5D00DA6-619B-6D59-A8AC-CE382E04CDAC}"/>
                </a:ext>
              </a:extLst>
            </p:cNvPr>
            <p:cNvSpPr txBox="1"/>
            <p:nvPr/>
          </p:nvSpPr>
          <p:spPr>
            <a:xfrm>
              <a:off x="632190" y="7180340"/>
              <a:ext cx="6401132" cy="723823"/>
            </a:xfrm>
            <a:prstGeom prst="rect">
              <a:avLst/>
            </a:prstGeom>
          </p:spPr>
          <p:txBody>
            <a:bodyPr lIns="0" tIns="0" rIns="0" bIns="0" rtlCol="0" anchor="t">
              <a:spAutoFit/>
            </a:bodyPr>
            <a:lstStyle/>
            <a:p>
              <a:pPr algn="ctr">
                <a:lnSpc>
                  <a:spcPts val="2269"/>
                </a:lnSpc>
                <a:spcBef>
                  <a:spcPct val="0"/>
                </a:spcBef>
              </a:pPr>
              <a:r>
                <a:rPr lang="en-US" sz="1745" dirty="0">
                  <a:solidFill>
                    <a:srgbClr val="000000"/>
                  </a:solidFill>
                  <a:latin typeface="Open Sauce"/>
                </a:rPr>
                <a:t>UP once again has highest number of primary health </a:t>
              </a:r>
              <a:r>
                <a:rPr lang="en-US" sz="1745" dirty="0" err="1">
                  <a:solidFill>
                    <a:srgbClr val="000000"/>
                  </a:solidFill>
                  <a:latin typeface="Open Sauce"/>
                </a:rPr>
                <a:t>centres</a:t>
              </a:r>
              <a:r>
                <a:rPr lang="en-US" sz="1745" dirty="0">
                  <a:solidFill>
                    <a:srgbClr val="000000"/>
                  </a:solidFill>
                  <a:latin typeface="Open Sauce"/>
                </a:rPr>
                <a:t> as well.</a:t>
              </a:r>
            </a:p>
          </p:txBody>
        </p:sp>
      </p:grpSp>
    </p:spTree>
    <p:extLst>
      <p:ext uri="{BB962C8B-B14F-4D97-AF65-F5344CB8AC3E}">
        <p14:creationId xmlns:p14="http://schemas.microsoft.com/office/powerpoint/2010/main" val="1786301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59121">
            <a:off x="-4012602" y="5585714"/>
            <a:ext cx="7629294" cy="7828566"/>
          </a:xfrm>
          <a:prstGeom prst="rect">
            <a:avLst/>
          </a:prstGeom>
        </p:spPr>
      </p:pic>
      <p:grpSp>
        <p:nvGrpSpPr>
          <p:cNvPr id="3" name="Group 3"/>
          <p:cNvGrpSpPr/>
          <p:nvPr/>
        </p:nvGrpSpPr>
        <p:grpSpPr>
          <a:xfrm>
            <a:off x="5019320" y="2868038"/>
            <a:ext cx="1330026" cy="5718126"/>
            <a:chOff x="0" y="0"/>
            <a:chExt cx="350295" cy="1506009"/>
          </a:xfrm>
        </p:grpSpPr>
        <p:sp>
          <p:nvSpPr>
            <p:cNvPr id="4" name="Freeform 4"/>
            <p:cNvSpPr/>
            <p:nvPr/>
          </p:nvSpPr>
          <p:spPr>
            <a:xfrm>
              <a:off x="0" y="0"/>
              <a:ext cx="350295" cy="1506009"/>
            </a:xfrm>
            <a:custGeom>
              <a:avLst/>
              <a:gdLst/>
              <a:ahLst/>
              <a:cxnLst/>
              <a:rect l="l" t="t" r="r" b="b"/>
              <a:pathLst>
                <a:path w="350295" h="1506009">
                  <a:moveTo>
                    <a:pt x="0" y="0"/>
                  </a:moveTo>
                  <a:lnTo>
                    <a:pt x="350295" y="0"/>
                  </a:lnTo>
                  <a:lnTo>
                    <a:pt x="350295" y="1506009"/>
                  </a:lnTo>
                  <a:lnTo>
                    <a:pt x="0" y="150600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75094"/>
            <a:ext cx="7416941" cy="1317575"/>
          </a:xfrm>
          <a:prstGeom prst="rect">
            <a:avLst/>
          </a:prstGeom>
        </p:spPr>
        <p:txBody>
          <a:bodyPr lIns="0" tIns="0" rIns="0" bIns="0" rtlCol="0" anchor="t">
            <a:spAutoFit/>
          </a:bodyPr>
          <a:lstStyle/>
          <a:p>
            <a:pPr algn="ctr">
              <a:lnSpc>
                <a:spcPts val="10736"/>
              </a:lnSpc>
            </a:pPr>
            <a:r>
              <a:rPr lang="en-US" sz="7779" spc="762">
                <a:solidFill>
                  <a:srgbClr val="231F20"/>
                </a:solidFill>
                <a:latin typeface="Oswald Bold"/>
              </a:rPr>
              <a:t>CONTENT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243487" y="-1005305"/>
            <a:ext cx="10749463" cy="2687366"/>
          </a:xfrm>
          <a:prstGeom prst="rect">
            <a:avLst/>
          </a:prstGeom>
        </p:spPr>
      </p:pic>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6607430"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OUR TEAM</a:t>
            </a:r>
          </a:p>
        </p:txBody>
      </p:sp>
      <p:sp>
        <p:nvSpPr>
          <p:cNvPr id="15" name="TextBox 15"/>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INTRODUCTION</a:t>
            </a:r>
          </a:p>
        </p:txBody>
      </p:sp>
      <p:sp>
        <p:nvSpPr>
          <p:cNvPr id="16" name="TextBox 16"/>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TOOLS AND TECHNOLOGIES</a:t>
            </a:r>
          </a:p>
        </p:txBody>
      </p:sp>
      <p:sp>
        <p:nvSpPr>
          <p:cNvPr id="17" name="TextBox 17"/>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METHODOLOGY</a:t>
            </a:r>
          </a:p>
        </p:txBody>
      </p:sp>
      <p:sp>
        <p:nvSpPr>
          <p:cNvPr id="18" name="TextBox 18"/>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DATASETS (1 -6 ) EDA</a:t>
            </a:r>
          </a:p>
        </p:txBody>
      </p:sp>
      <p:sp>
        <p:nvSpPr>
          <p:cNvPr id="19" name="TextBox 19"/>
          <p:cNvSpPr txBox="1"/>
          <p:nvPr/>
        </p:nvSpPr>
        <p:spPr>
          <a:xfrm>
            <a:off x="6607430"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CONCLUSION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73062" y="1850630"/>
            <a:ext cx="6807644" cy="5951654"/>
          </a:xfrm>
          <a:prstGeom prst="rect">
            <a:avLst/>
          </a:prstGeom>
        </p:spPr>
      </p:pic>
      <p:pic>
        <p:nvPicPr>
          <p:cNvPr id="3" name="Picture 3"/>
          <p:cNvPicPr>
            <a:picLocks noChangeAspect="1"/>
          </p:cNvPicPr>
          <p:nvPr/>
        </p:nvPicPr>
        <p:blipFill>
          <a:blip r:embed="rId3"/>
          <a:srcRect/>
          <a:stretch>
            <a:fillRect/>
          </a:stretch>
        </p:blipFill>
        <p:spPr>
          <a:xfrm>
            <a:off x="10707295" y="1885836"/>
            <a:ext cx="6807644" cy="5951654"/>
          </a:xfrm>
          <a:prstGeom prst="rect">
            <a:avLst/>
          </a:prstGeom>
        </p:spPr>
      </p:pic>
      <p:sp>
        <p:nvSpPr>
          <p:cNvPr id="4" name="TextBox 4"/>
          <p:cNvSpPr txBox="1"/>
          <p:nvPr/>
        </p:nvSpPr>
        <p:spPr>
          <a:xfrm>
            <a:off x="1284339" y="8369893"/>
            <a:ext cx="16230600" cy="715010"/>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pen Sauce"/>
              </a:rPr>
              <a:t>From the above plots we can conclude that State of UP has highest number of Health Centres in each category. While North-Eastern States have lower number.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96" r="3296"/>
          <a:stretch>
            <a:fillRect/>
          </a:stretch>
        </p:blipFill>
        <p:spPr>
          <a:xfrm>
            <a:off x="8653754" y="0"/>
            <a:ext cx="9398555" cy="10061997"/>
          </a:xfrm>
          <a:prstGeom prst="rect">
            <a:avLst/>
          </a:prstGeom>
        </p:spPr>
      </p:pic>
      <p:sp>
        <p:nvSpPr>
          <p:cNvPr id="3" name="TextBox 3"/>
          <p:cNvSpPr txBox="1"/>
          <p:nvPr/>
        </p:nvSpPr>
        <p:spPr>
          <a:xfrm>
            <a:off x="616368" y="3940069"/>
            <a:ext cx="8037386" cy="2162810"/>
          </a:xfrm>
          <a:prstGeom prst="rect">
            <a:avLst/>
          </a:prstGeom>
        </p:spPr>
        <p:txBody>
          <a:bodyPr lIns="0" tIns="0" rIns="0" bIns="0" rtlCol="0" anchor="t">
            <a:spAutoFit/>
          </a:bodyPr>
          <a:lstStyle/>
          <a:p>
            <a:pPr marL="474979" lvl="1" indent="-237490">
              <a:lnSpc>
                <a:spcPts val="2859"/>
              </a:lnSpc>
              <a:buFont typeface="Arial"/>
              <a:buChar char="•"/>
            </a:pPr>
            <a:r>
              <a:rPr lang="en-US" sz="2199">
                <a:solidFill>
                  <a:srgbClr val="000000"/>
                </a:solidFill>
                <a:latin typeface="Open Sauce"/>
              </a:rPr>
              <a:t>Map showing the total number of healthcare centres in each state/UT</a:t>
            </a:r>
          </a:p>
          <a:p>
            <a:pPr marL="474979" lvl="1" indent="-237490">
              <a:lnSpc>
                <a:spcPts val="2859"/>
              </a:lnSpc>
              <a:buFont typeface="Arial"/>
              <a:buChar char="•"/>
            </a:pPr>
            <a:r>
              <a:rPr lang="en-US" sz="2199">
                <a:solidFill>
                  <a:srgbClr val="000000"/>
                </a:solidFill>
                <a:latin typeface="Open Sauce"/>
              </a:rPr>
              <a:t>Grouping rows and creating a new dataframe with latitude and longitude</a:t>
            </a:r>
          </a:p>
          <a:p>
            <a:pPr marL="474979" lvl="1" indent="-237490">
              <a:lnSpc>
                <a:spcPts val="2859"/>
              </a:lnSpc>
              <a:buFont typeface="Arial"/>
              <a:buChar char="•"/>
            </a:pPr>
            <a:r>
              <a:rPr lang="en-US" sz="2199">
                <a:solidFill>
                  <a:srgbClr val="000000"/>
                </a:solidFill>
                <a:latin typeface="Open Sauce"/>
              </a:rPr>
              <a:t>Scatter plot on the map with bubble size representing the number of facilities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50473" y="-10062832"/>
            <a:ext cx="15841853" cy="16255633"/>
          </a:xfrm>
          <a:prstGeom prst="rect">
            <a:avLst/>
          </a:prstGeom>
        </p:spPr>
      </p:pic>
      <p:sp>
        <p:nvSpPr>
          <p:cNvPr id="3" name="TextBox 3"/>
          <p:cNvSpPr txBox="1"/>
          <p:nvPr/>
        </p:nvSpPr>
        <p:spPr>
          <a:xfrm>
            <a:off x="5045259" y="377015"/>
            <a:ext cx="12057353" cy="1702517"/>
          </a:xfrm>
          <a:prstGeom prst="rect">
            <a:avLst/>
          </a:prstGeom>
        </p:spPr>
        <p:txBody>
          <a:bodyPr lIns="0" tIns="0" rIns="0" bIns="0" rtlCol="0" anchor="t">
            <a:spAutoFit/>
          </a:bodyPr>
          <a:lstStyle/>
          <a:p>
            <a:pPr>
              <a:lnSpc>
                <a:spcPts val="13948"/>
              </a:lnSpc>
            </a:pPr>
            <a:r>
              <a:rPr lang="en-US" sz="10107" spc="990">
                <a:solidFill>
                  <a:srgbClr val="FFFFFF"/>
                </a:solidFill>
                <a:latin typeface="Oswald Bold"/>
              </a:rPr>
              <a:t>CONCLUSION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04184" y="-3866685"/>
            <a:ext cx="15841853" cy="16255633"/>
          </a:xfrm>
          <a:prstGeom prst="rect">
            <a:avLst/>
          </a:prstGeom>
        </p:spPr>
      </p:pic>
      <p:sp>
        <p:nvSpPr>
          <p:cNvPr id="5" name="TextBox 5"/>
          <p:cNvSpPr txBox="1"/>
          <p:nvPr/>
        </p:nvSpPr>
        <p:spPr>
          <a:xfrm>
            <a:off x="4158947" y="2646846"/>
            <a:ext cx="9945967" cy="7053810"/>
          </a:xfrm>
          <a:prstGeom prst="rect">
            <a:avLst/>
          </a:prstGeom>
        </p:spPr>
        <p:txBody>
          <a:bodyPr lIns="0" tIns="0" rIns="0" bIns="0" rtlCol="0" anchor="t">
            <a:spAutoFit/>
          </a:bodyPr>
          <a:lstStyle/>
          <a:p>
            <a:pPr marL="546794" lvl="1" indent="-273397">
              <a:lnSpc>
                <a:spcPts val="3495"/>
              </a:lnSpc>
              <a:buFont typeface="Arial"/>
              <a:buChar char="•"/>
            </a:pPr>
            <a:r>
              <a:rPr lang="en-US" sz="2532" spc="248">
                <a:solidFill>
                  <a:srgbClr val="F5FFF5"/>
                </a:solidFill>
                <a:latin typeface="DM Sans"/>
              </a:rPr>
              <a:t>The National Rural Health Mission (NRHM) and National Health Mission (NHM) are government programs that aim to improve healthcare facilities in rural and urban areas.</a:t>
            </a:r>
          </a:p>
          <a:p>
            <a:pPr marL="546794" lvl="1" indent="-273397">
              <a:lnSpc>
                <a:spcPts val="3495"/>
              </a:lnSpc>
              <a:buFont typeface="Arial"/>
              <a:buChar char="•"/>
            </a:pPr>
            <a:r>
              <a:rPr lang="en-US" sz="2532" spc="248">
                <a:solidFill>
                  <a:srgbClr val="F5FFF5"/>
                </a:solidFill>
                <a:latin typeface="DM Sans"/>
              </a:rPr>
              <a:t>These programs have been successful in allocating significant funds for improving healthcare facilities.</a:t>
            </a:r>
          </a:p>
          <a:p>
            <a:pPr marL="546794" lvl="1" indent="-273397">
              <a:lnSpc>
                <a:spcPts val="3495"/>
              </a:lnSpc>
              <a:buFont typeface="Arial"/>
              <a:buChar char="•"/>
            </a:pPr>
            <a:r>
              <a:rPr lang="en-US" sz="2532" spc="248">
                <a:solidFill>
                  <a:srgbClr val="F5FFF5"/>
                </a:solidFill>
                <a:latin typeface="DM Sans"/>
              </a:rPr>
              <a:t>They have also been successful in increasing the number of ambulances, MMUs, SNCUs, and ASHAs.</a:t>
            </a:r>
          </a:p>
          <a:p>
            <a:pPr marL="546794" lvl="1" indent="-273397">
              <a:lnSpc>
                <a:spcPts val="3495"/>
              </a:lnSpc>
              <a:buFont typeface="Arial"/>
              <a:buChar char="•"/>
            </a:pPr>
            <a:r>
              <a:rPr lang="en-US" sz="2532" spc="248">
                <a:solidFill>
                  <a:srgbClr val="F5FFF5"/>
                </a:solidFill>
                <a:latin typeface="DM Sans"/>
              </a:rPr>
              <a:t>However, there are still some disparities in the distribution of healthcare facilities, with UP consistently on the top of the list while north-eastern states are at the bottom.</a:t>
            </a:r>
          </a:p>
          <a:p>
            <a:pPr marL="546794" lvl="1" indent="-273397">
              <a:lnSpc>
                <a:spcPts val="3495"/>
              </a:lnSpc>
              <a:buFont typeface="Arial"/>
              <a:buChar char="•"/>
            </a:pPr>
            <a:r>
              <a:rPr lang="en-US" sz="2532" spc="248">
                <a:solidFill>
                  <a:srgbClr val="F5FFF5"/>
                </a:solidFill>
                <a:latin typeface="DM Sans"/>
              </a:rPr>
              <a:t>Overall, the NRHM and NHM have been successful in improving healthcare facilities in India, but there is still room for improvement.</a:t>
            </a:r>
          </a:p>
          <a:p>
            <a:pPr algn="l">
              <a:lnSpc>
                <a:spcPts val="3495"/>
              </a:lnSpc>
            </a:pPr>
            <a:endParaRPr lang="en-US" sz="2532" spc="248">
              <a:solidFill>
                <a:srgbClr val="F5FFF5"/>
              </a:solidFill>
              <a:latin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3659126"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9407140" y="-9309963"/>
            <a:ext cx="24036383" cy="24664199"/>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4254153" y="7476061"/>
            <a:ext cx="11881594" cy="3564478"/>
          </a:xfrm>
          <a:prstGeom prst="rect">
            <a:avLst/>
          </a:prstGeom>
        </p:spPr>
      </p:pic>
      <p:pic>
        <p:nvPicPr>
          <p:cNvPr id="5" name="Picture 5"/>
          <p:cNvPicPr>
            <a:picLocks noChangeAspect="1"/>
          </p:cNvPicPr>
          <p:nvPr/>
        </p:nvPicPr>
        <p:blipFill>
          <a:blip r:embed="rId7"/>
          <a:srcRect/>
          <a:stretch>
            <a:fillRect/>
          </a:stretch>
        </p:blipFill>
        <p:spPr>
          <a:xfrm>
            <a:off x="15036354" y="1737119"/>
            <a:ext cx="1481230" cy="1481230"/>
          </a:xfrm>
          <a:prstGeom prst="rect">
            <a:avLst/>
          </a:prstGeom>
        </p:spPr>
      </p:pic>
      <p:sp>
        <p:nvSpPr>
          <p:cNvPr id="6" name="TextBox 6"/>
          <p:cNvSpPr txBox="1"/>
          <p:nvPr/>
        </p:nvSpPr>
        <p:spPr>
          <a:xfrm>
            <a:off x="1561733" y="1506796"/>
            <a:ext cx="8097687" cy="1594138"/>
          </a:xfrm>
          <a:prstGeom prst="rect">
            <a:avLst/>
          </a:prstGeom>
        </p:spPr>
        <p:txBody>
          <a:bodyPr lIns="0" tIns="0" rIns="0" bIns="0" rtlCol="0" anchor="t">
            <a:spAutoFit/>
          </a:bodyPr>
          <a:lstStyle/>
          <a:p>
            <a:pPr marL="0" lvl="0" indent="0">
              <a:lnSpc>
                <a:spcPts val="13015"/>
              </a:lnSpc>
              <a:spcBef>
                <a:spcPct val="0"/>
              </a:spcBef>
            </a:pPr>
            <a:r>
              <a:rPr lang="en-US" sz="9431" spc="924" dirty="0">
                <a:solidFill>
                  <a:srgbClr val="231F20"/>
                </a:solidFill>
                <a:latin typeface="Oswald Bold"/>
              </a:rPr>
              <a:t>References</a:t>
            </a:r>
          </a:p>
        </p:txBody>
      </p:sp>
      <p:sp>
        <p:nvSpPr>
          <p:cNvPr id="7" name="TextBox 7"/>
          <p:cNvSpPr txBox="1"/>
          <p:nvPr/>
        </p:nvSpPr>
        <p:spPr>
          <a:xfrm>
            <a:off x="14628874" y="3180249"/>
            <a:ext cx="2296190" cy="352695"/>
          </a:xfrm>
          <a:prstGeom prst="rect">
            <a:avLst/>
          </a:prstGeom>
        </p:spPr>
        <p:txBody>
          <a:bodyPr lIns="0" tIns="0" rIns="0" bIns="0" rtlCol="0" anchor="t">
            <a:spAutoFit/>
          </a:bodyPr>
          <a:lstStyle/>
          <a:p>
            <a:pPr marL="0" lvl="0" indent="0" algn="ctr">
              <a:lnSpc>
                <a:spcPts val="2947"/>
              </a:lnSpc>
              <a:spcBef>
                <a:spcPct val="0"/>
              </a:spcBef>
            </a:pPr>
            <a:r>
              <a:rPr lang="en-US" sz="2135" spc="209">
                <a:solidFill>
                  <a:srgbClr val="231F20"/>
                </a:solidFill>
                <a:latin typeface="Montserrat Classic Bold"/>
              </a:rPr>
              <a:t>DA-IICT</a:t>
            </a:r>
          </a:p>
        </p:txBody>
      </p:sp>
      <p:sp>
        <p:nvSpPr>
          <p:cNvPr id="8" name="TextBox 7">
            <a:extLst>
              <a:ext uri="{FF2B5EF4-FFF2-40B4-BE49-F238E27FC236}">
                <a16:creationId xmlns:a16="http://schemas.microsoft.com/office/drawing/2014/main" id="{046C0719-A019-EF58-B17B-244F0DFADBDC}"/>
              </a:ext>
            </a:extLst>
          </p:cNvPr>
          <p:cNvSpPr txBox="1"/>
          <p:nvPr/>
        </p:nvSpPr>
        <p:spPr>
          <a:xfrm>
            <a:off x="1561733" y="3695700"/>
            <a:ext cx="7734667" cy="5054204"/>
          </a:xfrm>
          <a:prstGeom prst="rect">
            <a:avLst/>
          </a:prstGeom>
          <a:noFill/>
        </p:spPr>
        <p:txBody>
          <a:bodyPr wrap="square" rtlCol="0">
            <a:spAutoFit/>
          </a:bodyPr>
          <a:lstStyle/>
          <a:p>
            <a:pPr>
              <a:lnSpc>
                <a:spcPct val="107000"/>
              </a:lnSpc>
              <a:spcAft>
                <a:spcPts val="800"/>
              </a:spcAft>
            </a:pPr>
            <a:r>
              <a:rPr lang="en-IN" sz="1800" kern="100" dirty="0">
                <a:effectLst/>
                <a:latin typeface="Segoe UI" panose="020B0502040204020203" pitchFamily="34" charset="0"/>
                <a:ea typeface="Calibri" panose="020F0502020204030204" pitchFamily="34" charset="0"/>
                <a:cs typeface="Times New Roman" panose="02020603050405020304" pitchFamily="18" charset="0"/>
              </a:rPr>
              <a:t>For definitions: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Aft>
                <a:spcPts val="800"/>
              </a:spcAft>
            </a:pPr>
            <a:r>
              <a:rPr lang="en-IN"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8"/>
              </a:rPr>
              <a:t>https://nhm.gov.in/index1.php?lang=1&amp;level=1&amp;lid=49&amp;sublinkid=969</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Segoe UI" panose="020B0502040204020203" pitchFamily="34" charset="0"/>
                <a:ea typeface="Calibri" panose="020F0502020204030204" pitchFamily="34" charset="0"/>
                <a:cs typeface="Times New Roman" panose="02020603050405020304" pitchFamily="18" charset="0"/>
              </a:rPr>
              <a:t>For data collection: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Segoe UI" panose="020B0502040204020203" pitchFamily="34" charset="0"/>
                <a:ea typeface="Calibri" panose="020F0502020204030204" pitchFamily="34" charset="0"/>
                <a:cs typeface="Times New Roman" panose="02020603050405020304" pitchFamily="18" charset="0"/>
              </a:rPr>
              <a:t>	</a:t>
            </a:r>
            <a:r>
              <a:rPr lang="en-IN" sz="18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9"/>
              </a:rPr>
              <a:t>https://data.gov.in/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Segoe UI" panose="020B0502040204020203" pitchFamily="34" charset="0"/>
                <a:ea typeface="Calibri" panose="020F0502020204030204" pitchFamily="34" charset="0"/>
                <a:cs typeface="Times New Roman" panose="02020603050405020304" pitchFamily="18" charset="0"/>
              </a:rPr>
              <a:t>	</a:t>
            </a:r>
            <a:r>
              <a:rPr lang="en-IN" sz="18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10"/>
              </a:rPr>
              <a:t>https://openbudgetsindia.org/dataset/national-health-mission</a:t>
            </a:r>
            <a:endParaRPr lang="en-IN" sz="18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Segoe UI" panose="020B0502040204020203" pitchFamily="34" charset="0"/>
                <a:ea typeface="Calibri" panose="020F0502020204030204" pitchFamily="34" charset="0"/>
                <a:cs typeface="Times New Roman" panose="02020603050405020304" pitchFamily="18" charset="0"/>
              </a:rPr>
              <a:t>For plots: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Segoe UI" panose="020B0502040204020203" pitchFamily="34" charset="0"/>
                <a:ea typeface="Calibri" panose="020F0502020204030204" pitchFamily="34" charset="0"/>
                <a:cs typeface="Times New Roman" panose="02020603050405020304" pitchFamily="18" charset="0"/>
              </a:rPr>
              <a:t>	</a:t>
            </a:r>
            <a:r>
              <a:rPr lang="en-IN" sz="18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11"/>
              </a:rPr>
              <a:t>https://plotly.com/python/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Segoe UI" panose="020B0502040204020203" pitchFamily="34" charset="0"/>
                <a:ea typeface="Calibri" panose="020F0502020204030204" pitchFamily="34" charset="0"/>
                <a:cs typeface="Times New Roman" panose="02020603050405020304" pitchFamily="18" charset="0"/>
              </a:rPr>
              <a:t>	</a:t>
            </a:r>
            <a:r>
              <a:rPr lang="en-IN" sz="18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12"/>
              </a:rPr>
              <a:t>https://seaborn.pydata.org/examples/index.html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Segoe UI" panose="020B0502040204020203" pitchFamily="34" charset="0"/>
                <a:ea typeface="Calibri" panose="020F0502020204030204" pitchFamily="34" charset="0"/>
                <a:cs typeface="Times New Roman" panose="02020603050405020304" pitchFamily="18" charset="0"/>
              </a:rPr>
              <a:t>	</a:t>
            </a:r>
            <a:r>
              <a:rPr lang="en-IN" sz="1800" u="sng" kern="100" dirty="0">
                <a:solidFill>
                  <a:srgbClr val="0563C1"/>
                </a:solidFill>
                <a:effectLst/>
                <a:latin typeface="Segoe UI" panose="020B0502040204020203" pitchFamily="34" charset="0"/>
                <a:ea typeface="Calibri" panose="020F0502020204030204" pitchFamily="34" charset="0"/>
                <a:cs typeface="Times New Roman" panose="02020603050405020304" pitchFamily="18" charset="0"/>
                <a:hlinkClick r:id="rId13"/>
              </a:rPr>
              <a:t>https://matplotlib.org/stable/gallery/color/named_colors.html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580377">
            <a:off x="9407140" y="-9309963"/>
            <a:ext cx="24036383" cy="24664199"/>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4254153" y="7476061"/>
            <a:ext cx="11881594" cy="3564478"/>
          </a:xfrm>
          <a:prstGeom prst="rect">
            <a:avLst/>
          </a:prstGeom>
        </p:spPr>
      </p:pic>
      <p:pic>
        <p:nvPicPr>
          <p:cNvPr id="5" name="Picture 5"/>
          <p:cNvPicPr>
            <a:picLocks noChangeAspect="1"/>
          </p:cNvPicPr>
          <p:nvPr/>
        </p:nvPicPr>
        <p:blipFill>
          <a:blip r:embed="rId7"/>
          <a:srcRect/>
          <a:stretch>
            <a:fillRect/>
          </a:stretch>
        </p:blipFill>
        <p:spPr>
          <a:xfrm>
            <a:off x="15036354" y="1737119"/>
            <a:ext cx="1481230" cy="1481230"/>
          </a:xfrm>
          <a:prstGeom prst="rect">
            <a:avLst/>
          </a:prstGeom>
        </p:spPr>
      </p:pic>
      <p:sp>
        <p:nvSpPr>
          <p:cNvPr id="6" name="TextBox 6"/>
          <p:cNvSpPr txBox="1"/>
          <p:nvPr/>
        </p:nvSpPr>
        <p:spPr>
          <a:xfrm>
            <a:off x="1561733" y="2105045"/>
            <a:ext cx="8097687" cy="1594138"/>
          </a:xfrm>
          <a:prstGeom prst="rect">
            <a:avLst/>
          </a:prstGeom>
        </p:spPr>
        <p:txBody>
          <a:bodyPr lIns="0" tIns="0" rIns="0" bIns="0" rtlCol="0" anchor="t">
            <a:spAutoFit/>
          </a:bodyPr>
          <a:lstStyle/>
          <a:p>
            <a:pPr marL="0" lvl="0" indent="0">
              <a:lnSpc>
                <a:spcPts val="13015"/>
              </a:lnSpc>
              <a:spcBef>
                <a:spcPct val="0"/>
              </a:spcBef>
            </a:pPr>
            <a:r>
              <a:rPr lang="en-US" sz="9431" spc="924" dirty="0">
                <a:solidFill>
                  <a:srgbClr val="231F20"/>
                </a:solidFill>
                <a:latin typeface="Oswald Bold"/>
              </a:rPr>
              <a:t>THANK YOU</a:t>
            </a:r>
          </a:p>
        </p:txBody>
      </p:sp>
      <p:sp>
        <p:nvSpPr>
          <p:cNvPr id="7" name="TextBox 7"/>
          <p:cNvSpPr txBox="1"/>
          <p:nvPr/>
        </p:nvSpPr>
        <p:spPr>
          <a:xfrm>
            <a:off x="14628874" y="3180249"/>
            <a:ext cx="2296190" cy="352695"/>
          </a:xfrm>
          <a:prstGeom prst="rect">
            <a:avLst/>
          </a:prstGeom>
        </p:spPr>
        <p:txBody>
          <a:bodyPr lIns="0" tIns="0" rIns="0" bIns="0" rtlCol="0" anchor="t">
            <a:spAutoFit/>
          </a:bodyPr>
          <a:lstStyle/>
          <a:p>
            <a:pPr marL="0" lvl="0" indent="0" algn="ctr">
              <a:lnSpc>
                <a:spcPts val="2947"/>
              </a:lnSpc>
              <a:spcBef>
                <a:spcPct val="0"/>
              </a:spcBef>
            </a:pPr>
            <a:r>
              <a:rPr lang="en-US" sz="2135" spc="209">
                <a:solidFill>
                  <a:srgbClr val="231F20"/>
                </a:solidFill>
                <a:latin typeface="Montserrat Classic Bold"/>
              </a:rPr>
              <a:t>DA-IICT</a:t>
            </a:r>
          </a:p>
        </p:txBody>
      </p:sp>
    </p:spTree>
    <p:extLst>
      <p:ext uri="{BB962C8B-B14F-4D97-AF65-F5344CB8AC3E}">
        <p14:creationId xmlns:p14="http://schemas.microsoft.com/office/powerpoint/2010/main" val="89839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5151" y="3297538"/>
            <a:ext cx="1156649" cy="117372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5946503"/>
            <a:ext cx="1159455" cy="1178744"/>
          </a:xfrm>
          <a:prstGeom prst="rect">
            <a:avLst/>
          </a:prstGeom>
        </p:spPr>
      </p:pic>
      <p:sp>
        <p:nvSpPr>
          <p:cNvPr id="8" name="TextBox 8"/>
          <p:cNvSpPr txBox="1"/>
          <p:nvPr/>
        </p:nvSpPr>
        <p:spPr>
          <a:xfrm>
            <a:off x="2770173" y="5648030"/>
            <a:ext cx="7132181" cy="2171081"/>
          </a:xfrm>
          <a:prstGeom prst="rect">
            <a:avLst/>
          </a:prstGeom>
        </p:spPr>
        <p:txBody>
          <a:bodyPr lIns="0" tIns="0" rIns="0" bIns="0" rtlCol="0" anchor="t">
            <a:spAutoFit/>
          </a:bodyPr>
          <a:lstStyle/>
          <a:p>
            <a:pPr marL="455639" lvl="1" indent="-227820" algn="just">
              <a:lnSpc>
                <a:spcPts val="2912"/>
              </a:lnSpc>
              <a:buFont typeface="Arial"/>
              <a:buChar char="•"/>
            </a:pPr>
            <a:r>
              <a:rPr lang="en-US" sz="2110" spc="206">
                <a:solidFill>
                  <a:srgbClr val="231F20"/>
                </a:solidFill>
                <a:latin typeface="DM Sans"/>
              </a:rPr>
              <a:t>Objectives: Providing accessible, affordable, and quality healthcare to rural populations</a:t>
            </a:r>
          </a:p>
          <a:p>
            <a:pPr marL="455639" lvl="1" indent="-227820" algn="just">
              <a:lnSpc>
                <a:spcPts val="2912"/>
              </a:lnSpc>
              <a:buFont typeface="Arial"/>
              <a:buChar char="•"/>
            </a:pPr>
            <a:r>
              <a:rPr lang="en-US" sz="2110" spc="206">
                <a:solidFill>
                  <a:srgbClr val="231F20"/>
                </a:solidFill>
                <a:latin typeface="DM Sans"/>
              </a:rPr>
              <a:t>Focus on vulnerable groups and special emphasis on Empowered Action Group (EAG) states and northeastern states</a:t>
            </a:r>
          </a:p>
          <a:p>
            <a:pPr marL="0" lvl="0" indent="0" algn="just">
              <a:lnSpc>
                <a:spcPts val="2912"/>
              </a:lnSpc>
              <a:spcBef>
                <a:spcPct val="0"/>
              </a:spcBef>
            </a:pPr>
            <a:endParaRPr lang="en-US" sz="2110" spc="206">
              <a:solidFill>
                <a:srgbClr val="231F20"/>
              </a:solidFill>
              <a:latin typeface="DM Sans"/>
            </a:endParaRPr>
          </a:p>
        </p:txBody>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779578" y="7341318"/>
            <a:ext cx="7616557" cy="7815497"/>
          </a:xfrm>
          <a:prstGeom prst="rect">
            <a:avLst/>
          </a:prstGeom>
        </p:spPr>
      </p:pic>
      <p:pic>
        <p:nvPicPr>
          <p:cNvPr id="10" name="Picture 10"/>
          <p:cNvPicPr>
            <a:picLocks noChangeAspect="1"/>
          </p:cNvPicPr>
          <p:nvPr/>
        </p:nvPicPr>
        <p:blipFill>
          <a:blip r:embed="rId9"/>
          <a:srcRect/>
          <a:stretch>
            <a:fillRect/>
          </a:stretch>
        </p:blipFill>
        <p:spPr>
          <a:xfrm>
            <a:off x="10712408" y="2656021"/>
            <a:ext cx="6729412" cy="4974958"/>
          </a:xfrm>
          <a:prstGeom prst="rect">
            <a:avLst/>
          </a:prstGeom>
        </p:spPr>
      </p:pic>
      <p:sp>
        <p:nvSpPr>
          <p:cNvPr id="11" name="TextBox 11"/>
          <p:cNvSpPr txBox="1"/>
          <p:nvPr/>
        </p:nvSpPr>
        <p:spPr>
          <a:xfrm>
            <a:off x="2142191" y="926705"/>
            <a:ext cx="7416941" cy="1317522"/>
          </a:xfrm>
          <a:prstGeom prst="rect">
            <a:avLst/>
          </a:prstGeom>
        </p:spPr>
        <p:txBody>
          <a:bodyPr lIns="0" tIns="0" rIns="0" bIns="0" rtlCol="0" anchor="t">
            <a:spAutoFit/>
          </a:bodyPr>
          <a:lstStyle/>
          <a:p>
            <a:pPr>
              <a:lnSpc>
                <a:spcPts val="10739"/>
              </a:lnSpc>
            </a:pPr>
            <a:r>
              <a:rPr lang="en-US" sz="7782" spc="762">
                <a:solidFill>
                  <a:srgbClr val="231F20"/>
                </a:solidFill>
                <a:latin typeface="Oswald Bold"/>
              </a:rPr>
              <a:t>INTRODUCTION</a:t>
            </a:r>
          </a:p>
        </p:txBody>
      </p:sp>
      <p:sp>
        <p:nvSpPr>
          <p:cNvPr id="12" name="TextBox 12"/>
          <p:cNvSpPr txBox="1"/>
          <p:nvPr/>
        </p:nvSpPr>
        <p:spPr>
          <a:xfrm>
            <a:off x="2999202" y="3747978"/>
            <a:ext cx="7132181" cy="723281"/>
          </a:xfrm>
          <a:prstGeom prst="rect">
            <a:avLst/>
          </a:prstGeom>
        </p:spPr>
        <p:txBody>
          <a:bodyPr lIns="0" tIns="0" rIns="0" bIns="0" rtlCol="0" anchor="t">
            <a:spAutoFit/>
          </a:bodyPr>
          <a:lstStyle/>
          <a:p>
            <a:pPr marL="0" lvl="0" indent="0" algn="just">
              <a:lnSpc>
                <a:spcPts val="2912"/>
              </a:lnSpc>
              <a:spcBef>
                <a:spcPct val="0"/>
              </a:spcBef>
            </a:pPr>
            <a:r>
              <a:rPr lang="en-US" sz="2110" spc="206">
                <a:solidFill>
                  <a:srgbClr val="231F20"/>
                </a:solidFill>
                <a:latin typeface="DM Sans"/>
              </a:rPr>
              <a:t>The National Rural Health Mission (NRHM) and National Urban Health Mission (NUHM)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9947011" y="4274503"/>
            <a:ext cx="9525" cy="1566544"/>
          </a:xfrm>
          <a:prstGeom prst="rect">
            <a:avLst/>
          </a:prstGeom>
        </p:spPr>
        <p:txBody>
          <a:bodyPr lIns="0" tIns="0" rIns="0" bIns="0" rtlCol="0" anchor="t">
            <a:spAutoFit/>
          </a:bodyPr>
          <a:lstStyle/>
          <a:p>
            <a:pPr algn="ctr">
              <a:lnSpc>
                <a:spcPts val="12880"/>
              </a:lnSpc>
            </a:pPr>
            <a:endParaRPr/>
          </a:p>
        </p:txBody>
      </p:sp>
      <p:sp>
        <p:nvSpPr>
          <p:cNvPr id="3" name="TextBox 3"/>
          <p:cNvSpPr txBox="1"/>
          <p:nvPr/>
        </p:nvSpPr>
        <p:spPr>
          <a:xfrm>
            <a:off x="9139238" y="4957445"/>
            <a:ext cx="9525" cy="353060"/>
          </a:xfrm>
          <a:prstGeom prst="rect">
            <a:avLst/>
          </a:prstGeom>
        </p:spPr>
        <p:txBody>
          <a:bodyPr lIns="0" tIns="0" rIns="0" bIns="0" rtlCol="0" anchor="t">
            <a:spAutoFit/>
          </a:bodyPr>
          <a:lstStyle/>
          <a:p>
            <a:pPr algn="ctr">
              <a:lnSpc>
                <a:spcPts val="2859"/>
              </a:lnSpc>
              <a:spcBef>
                <a:spcPct val="0"/>
              </a:spcBef>
            </a:pPr>
            <a:endParaRPr/>
          </a:p>
        </p:txBody>
      </p:sp>
      <p:sp>
        <p:nvSpPr>
          <p:cNvPr id="4" name="TextBox 4"/>
          <p:cNvSpPr txBox="1"/>
          <p:nvPr/>
        </p:nvSpPr>
        <p:spPr>
          <a:xfrm>
            <a:off x="3810000" y="342900"/>
            <a:ext cx="11316295" cy="2703753"/>
          </a:xfrm>
          <a:prstGeom prst="rect">
            <a:avLst/>
          </a:prstGeom>
        </p:spPr>
        <p:txBody>
          <a:bodyPr lIns="0" tIns="0" rIns="0" bIns="0" rtlCol="0" anchor="t">
            <a:spAutoFit/>
          </a:bodyPr>
          <a:lstStyle/>
          <a:p>
            <a:pPr algn="ctr">
              <a:lnSpc>
                <a:spcPts val="10891"/>
              </a:lnSpc>
            </a:pPr>
            <a:r>
              <a:rPr lang="en-US" sz="7200" dirty="0">
                <a:solidFill>
                  <a:srgbClr val="000000"/>
                </a:solidFill>
                <a:latin typeface="Canva Sans Bold"/>
              </a:rPr>
              <a:t>Tools and Technologies</a:t>
            </a:r>
          </a:p>
          <a:p>
            <a:pPr algn="ctr">
              <a:lnSpc>
                <a:spcPts val="10891"/>
              </a:lnSpc>
            </a:pPr>
            <a:endParaRPr lang="en-US" sz="7779" dirty="0">
              <a:solidFill>
                <a:srgbClr val="000000"/>
              </a:solidFill>
              <a:latin typeface="Canva Sans Bold"/>
            </a:endParaRPr>
          </a:p>
        </p:txBody>
      </p:sp>
      <p:sp>
        <p:nvSpPr>
          <p:cNvPr id="5" name="TextBox 5"/>
          <p:cNvSpPr txBox="1"/>
          <p:nvPr/>
        </p:nvSpPr>
        <p:spPr>
          <a:xfrm>
            <a:off x="2064431" y="2627232"/>
            <a:ext cx="11299746" cy="6509667"/>
          </a:xfrm>
          <a:prstGeom prst="rect">
            <a:avLst/>
          </a:prstGeom>
        </p:spPr>
        <p:txBody>
          <a:bodyPr lIns="0" tIns="0" rIns="0" bIns="0" rtlCol="0" anchor="t">
            <a:spAutoFit/>
          </a:bodyPr>
          <a:lstStyle/>
          <a:p>
            <a:pPr algn="just">
              <a:lnSpc>
                <a:spcPts val="5078"/>
              </a:lnSpc>
            </a:pPr>
            <a:r>
              <a:rPr lang="en-US" sz="3627" dirty="0">
                <a:solidFill>
                  <a:srgbClr val="000000"/>
                </a:solidFill>
                <a:latin typeface="DM Sans"/>
              </a:rPr>
              <a:t>Python and various Python libraries used for analysis:</a:t>
            </a:r>
          </a:p>
          <a:p>
            <a:pPr marL="783181" lvl="1" indent="-391591" algn="just">
              <a:lnSpc>
                <a:spcPts val="5078"/>
              </a:lnSpc>
              <a:buFont typeface="Arial"/>
              <a:buChar char="•"/>
            </a:pPr>
            <a:r>
              <a:rPr lang="en-US" sz="3627" dirty="0">
                <a:solidFill>
                  <a:srgbClr val="000000"/>
                </a:solidFill>
                <a:latin typeface="DM Sans"/>
              </a:rPr>
              <a:t>Pandas</a:t>
            </a:r>
          </a:p>
          <a:p>
            <a:pPr marL="783181" lvl="1" indent="-391591" algn="just">
              <a:lnSpc>
                <a:spcPts val="5078"/>
              </a:lnSpc>
              <a:buFont typeface="Arial"/>
              <a:buChar char="•"/>
            </a:pPr>
            <a:r>
              <a:rPr lang="en-US" sz="3627" dirty="0">
                <a:solidFill>
                  <a:srgbClr val="000000"/>
                </a:solidFill>
                <a:latin typeface="DM Sans"/>
              </a:rPr>
              <a:t>Matplotlib</a:t>
            </a:r>
          </a:p>
          <a:p>
            <a:pPr marL="783181" lvl="1" indent="-391591" algn="just">
              <a:lnSpc>
                <a:spcPts val="5078"/>
              </a:lnSpc>
              <a:buFont typeface="Arial"/>
              <a:buChar char="•"/>
            </a:pPr>
            <a:r>
              <a:rPr lang="en-US" sz="3627" dirty="0">
                <a:solidFill>
                  <a:srgbClr val="000000"/>
                </a:solidFill>
                <a:latin typeface="DM Sans"/>
              </a:rPr>
              <a:t>Seaborn</a:t>
            </a:r>
          </a:p>
          <a:p>
            <a:pPr marL="783181" lvl="1" indent="-391591" algn="just">
              <a:lnSpc>
                <a:spcPts val="5078"/>
              </a:lnSpc>
              <a:buFont typeface="Arial"/>
              <a:buChar char="•"/>
            </a:pPr>
            <a:r>
              <a:rPr lang="en-US" sz="3627" dirty="0">
                <a:solidFill>
                  <a:srgbClr val="000000"/>
                </a:solidFill>
                <a:latin typeface="DM Sans"/>
              </a:rPr>
              <a:t>NumPy</a:t>
            </a:r>
          </a:p>
          <a:p>
            <a:pPr marL="783181" lvl="1" indent="-391591" algn="just">
              <a:lnSpc>
                <a:spcPts val="5078"/>
              </a:lnSpc>
              <a:buFont typeface="Arial"/>
              <a:buChar char="•"/>
            </a:pPr>
            <a:r>
              <a:rPr lang="en-US" sz="3627" dirty="0" err="1">
                <a:solidFill>
                  <a:srgbClr val="000000"/>
                </a:solidFill>
                <a:latin typeface="DM Sans"/>
              </a:rPr>
              <a:t>Plotly</a:t>
            </a:r>
            <a:r>
              <a:rPr lang="en-US" sz="3627" dirty="0">
                <a:solidFill>
                  <a:srgbClr val="000000"/>
                </a:solidFill>
                <a:latin typeface="DM Sans"/>
              </a:rPr>
              <a:t> Express</a:t>
            </a:r>
          </a:p>
          <a:p>
            <a:pPr marL="783181" lvl="1" indent="-391591" algn="just">
              <a:lnSpc>
                <a:spcPts val="5078"/>
              </a:lnSpc>
              <a:buFont typeface="Arial"/>
              <a:buChar char="•"/>
            </a:pPr>
            <a:r>
              <a:rPr lang="en-US" sz="3627" dirty="0" err="1">
                <a:solidFill>
                  <a:srgbClr val="000000"/>
                </a:solidFill>
                <a:latin typeface="DM Sans"/>
              </a:rPr>
              <a:t>Ipywidgets</a:t>
            </a:r>
            <a:endParaRPr lang="en-US" sz="3627" dirty="0">
              <a:solidFill>
                <a:srgbClr val="000000"/>
              </a:solidFill>
              <a:latin typeface="DM Sans"/>
            </a:endParaRPr>
          </a:p>
          <a:p>
            <a:pPr marL="783181" lvl="1" indent="-391591" algn="just">
              <a:lnSpc>
                <a:spcPts val="5078"/>
              </a:lnSpc>
              <a:buFont typeface="Arial"/>
              <a:buChar char="•"/>
            </a:pPr>
            <a:r>
              <a:rPr lang="en-US" sz="3627" dirty="0">
                <a:solidFill>
                  <a:srgbClr val="000000"/>
                </a:solidFill>
                <a:latin typeface="DM Sans"/>
              </a:rPr>
              <a:t>Scikit Learn</a:t>
            </a:r>
          </a:p>
          <a:p>
            <a:pPr marL="783181" lvl="1" indent="-391591" algn="just">
              <a:lnSpc>
                <a:spcPts val="5078"/>
              </a:lnSpc>
              <a:buFont typeface="Arial"/>
              <a:buChar char="•"/>
            </a:pPr>
            <a:r>
              <a:rPr lang="en-US" sz="3627" dirty="0">
                <a:solidFill>
                  <a:srgbClr val="000000"/>
                </a:solidFill>
                <a:latin typeface="DM Sans"/>
              </a:rPr>
              <a:t>JSON</a:t>
            </a:r>
          </a:p>
          <a:p>
            <a:pPr algn="just">
              <a:lnSpc>
                <a:spcPts val="5078"/>
              </a:lnSpc>
            </a:pPr>
            <a:endParaRPr lang="en-US" sz="3627" dirty="0">
              <a:solidFill>
                <a:srgbClr val="00000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035253">
            <a:off x="16067852" y="4427423"/>
            <a:ext cx="7835077" cy="10939025"/>
          </a:xfrm>
          <a:prstGeom prst="rect">
            <a:avLst/>
          </a:prstGeom>
        </p:spPr>
      </p:pic>
      <p:sp>
        <p:nvSpPr>
          <p:cNvPr id="4" name="AutoShape 4"/>
          <p:cNvSpPr/>
          <p:nvPr/>
        </p:nvSpPr>
        <p:spPr>
          <a:xfrm>
            <a:off x="685313" y="5532831"/>
            <a:ext cx="16917373" cy="1905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407772" y="1940976"/>
            <a:ext cx="2027545" cy="4923195"/>
            <a:chOff x="0" y="0"/>
            <a:chExt cx="2703394" cy="6564260"/>
          </a:xfrm>
        </p:grpSpPr>
        <p:grpSp>
          <p:nvGrpSpPr>
            <p:cNvPr id="6" name="Group 6"/>
            <p:cNvGrpSpPr/>
            <p:nvPr/>
          </p:nvGrpSpPr>
          <p:grpSpPr>
            <a:xfrm>
              <a:off x="1017642" y="4413869"/>
              <a:ext cx="668109" cy="668109"/>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703394" cy="4107367"/>
            </a:xfrm>
            <a:prstGeom prst="rect">
              <a:avLst/>
            </a:prstGeom>
          </p:spPr>
        </p:pic>
        <p:sp>
          <p:nvSpPr>
            <p:cNvPr id="10" name="TextBox 10"/>
            <p:cNvSpPr txBox="1"/>
            <p:nvPr/>
          </p:nvSpPr>
          <p:spPr>
            <a:xfrm>
              <a:off x="0" y="596166"/>
              <a:ext cx="2703394" cy="1457517"/>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01</a:t>
              </a:r>
            </a:p>
          </p:txBody>
        </p:sp>
        <p:sp>
          <p:nvSpPr>
            <p:cNvPr id="11" name="TextBox 11"/>
            <p:cNvSpPr txBox="1"/>
            <p:nvPr/>
          </p:nvSpPr>
          <p:spPr>
            <a:xfrm>
              <a:off x="0" y="5394831"/>
              <a:ext cx="2703394" cy="1169429"/>
            </a:xfrm>
            <a:prstGeom prst="rect">
              <a:avLst/>
            </a:prstGeom>
          </p:spPr>
          <p:txBody>
            <a:bodyPr lIns="0" tIns="0" rIns="0" bIns="0" rtlCol="0" anchor="t">
              <a:spAutoFit/>
            </a:bodyPr>
            <a:lstStyle/>
            <a:p>
              <a:pPr algn="ctr">
                <a:lnSpc>
                  <a:spcPts val="2381"/>
                </a:lnSpc>
              </a:pPr>
              <a:r>
                <a:rPr lang="en-US" sz="1726" spc="169">
                  <a:solidFill>
                    <a:srgbClr val="231F20"/>
                  </a:solidFill>
                  <a:latin typeface="DM Sans Bold"/>
                </a:rPr>
                <a:t>COLLECTING AND LOADING THE DATA</a:t>
              </a:r>
            </a:p>
          </p:txBody>
        </p:sp>
      </p:grpSp>
      <p:grpSp>
        <p:nvGrpSpPr>
          <p:cNvPr id="12" name="Group 12"/>
          <p:cNvGrpSpPr/>
          <p:nvPr/>
        </p:nvGrpSpPr>
        <p:grpSpPr>
          <a:xfrm>
            <a:off x="2568667" y="1920649"/>
            <a:ext cx="2709833" cy="4352961"/>
            <a:chOff x="0" y="0"/>
            <a:chExt cx="3613110" cy="5803948"/>
          </a:xfrm>
        </p:grpSpPr>
        <p:grpSp>
          <p:nvGrpSpPr>
            <p:cNvPr id="13" name="Group 13"/>
            <p:cNvGrpSpPr/>
            <p:nvPr/>
          </p:nvGrpSpPr>
          <p:grpSpPr>
            <a:xfrm>
              <a:off x="1699702" y="4451969"/>
              <a:ext cx="668109" cy="668109"/>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4687" y="0"/>
              <a:ext cx="2703394" cy="4107367"/>
            </a:xfrm>
            <a:prstGeom prst="rect">
              <a:avLst/>
            </a:prstGeom>
          </p:spPr>
        </p:pic>
        <p:sp>
          <p:nvSpPr>
            <p:cNvPr id="17" name="TextBox 17"/>
            <p:cNvSpPr txBox="1"/>
            <p:nvPr/>
          </p:nvSpPr>
          <p:spPr>
            <a:xfrm>
              <a:off x="684687" y="596166"/>
              <a:ext cx="2703394" cy="1457517"/>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02</a:t>
              </a:r>
            </a:p>
          </p:txBody>
        </p:sp>
        <p:sp>
          <p:nvSpPr>
            <p:cNvPr id="18" name="TextBox 18"/>
            <p:cNvSpPr txBox="1"/>
            <p:nvPr/>
          </p:nvSpPr>
          <p:spPr>
            <a:xfrm>
              <a:off x="0" y="5443928"/>
              <a:ext cx="3613110" cy="360020"/>
            </a:xfrm>
            <a:prstGeom prst="rect">
              <a:avLst/>
            </a:prstGeom>
          </p:spPr>
          <p:txBody>
            <a:bodyPr lIns="0" tIns="0" rIns="0" bIns="0" rtlCol="0" anchor="t">
              <a:spAutoFit/>
            </a:bodyPr>
            <a:lstStyle/>
            <a:p>
              <a:pPr algn="ctr">
                <a:lnSpc>
                  <a:spcPts val="2387"/>
                </a:lnSpc>
              </a:pPr>
              <a:r>
                <a:rPr lang="en-US" sz="1729" spc="169">
                  <a:solidFill>
                    <a:srgbClr val="231F20"/>
                  </a:solidFill>
                  <a:latin typeface="DM Sans Bold"/>
                </a:rPr>
                <a:t>DATA DESCRIPTION</a:t>
              </a:r>
            </a:p>
          </p:txBody>
        </p:sp>
      </p:grpSp>
      <p:grpSp>
        <p:nvGrpSpPr>
          <p:cNvPr id="19" name="Group 19"/>
          <p:cNvGrpSpPr/>
          <p:nvPr/>
        </p:nvGrpSpPr>
        <p:grpSpPr>
          <a:xfrm>
            <a:off x="5411850" y="1912401"/>
            <a:ext cx="2709833" cy="4619661"/>
            <a:chOff x="0" y="0"/>
            <a:chExt cx="3613110" cy="6159548"/>
          </a:xfrm>
        </p:grpSpPr>
        <p:grpSp>
          <p:nvGrpSpPr>
            <p:cNvPr id="20" name="Group 20"/>
            <p:cNvGrpSpPr/>
            <p:nvPr/>
          </p:nvGrpSpPr>
          <p:grpSpPr>
            <a:xfrm>
              <a:off x="1472501" y="4462967"/>
              <a:ext cx="668109" cy="668109"/>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0770" y="0"/>
              <a:ext cx="2703394" cy="4107367"/>
            </a:xfrm>
            <a:prstGeom prst="rect">
              <a:avLst/>
            </a:prstGeom>
          </p:spPr>
        </p:pic>
        <p:sp>
          <p:nvSpPr>
            <p:cNvPr id="24" name="TextBox 24"/>
            <p:cNvSpPr txBox="1"/>
            <p:nvPr/>
          </p:nvSpPr>
          <p:spPr>
            <a:xfrm>
              <a:off x="460770" y="596166"/>
              <a:ext cx="2703394" cy="1457517"/>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03</a:t>
              </a:r>
            </a:p>
          </p:txBody>
        </p:sp>
        <p:sp>
          <p:nvSpPr>
            <p:cNvPr id="25" name="TextBox 25"/>
            <p:cNvSpPr txBox="1"/>
            <p:nvPr/>
          </p:nvSpPr>
          <p:spPr>
            <a:xfrm>
              <a:off x="0" y="5405828"/>
              <a:ext cx="3613110" cy="753720"/>
            </a:xfrm>
            <a:prstGeom prst="rect">
              <a:avLst/>
            </a:prstGeom>
          </p:spPr>
          <p:txBody>
            <a:bodyPr lIns="0" tIns="0" rIns="0" bIns="0" rtlCol="0" anchor="t">
              <a:spAutoFit/>
            </a:bodyPr>
            <a:lstStyle/>
            <a:p>
              <a:pPr algn="ctr">
                <a:lnSpc>
                  <a:spcPts val="2387"/>
                </a:lnSpc>
              </a:pPr>
              <a:r>
                <a:rPr lang="en-US" sz="1729" spc="169">
                  <a:solidFill>
                    <a:srgbClr val="231F20"/>
                  </a:solidFill>
                  <a:latin typeface="DM Sans Bold"/>
                </a:rPr>
                <a:t>DATA CLEANING AND PREPROCESSING</a:t>
              </a:r>
            </a:p>
          </p:txBody>
        </p:sp>
      </p:grpSp>
      <p:grpSp>
        <p:nvGrpSpPr>
          <p:cNvPr id="26" name="Group 26"/>
          <p:cNvGrpSpPr/>
          <p:nvPr/>
        </p:nvGrpSpPr>
        <p:grpSpPr>
          <a:xfrm>
            <a:off x="8121683" y="1974470"/>
            <a:ext cx="2709833" cy="4627909"/>
            <a:chOff x="0" y="0"/>
            <a:chExt cx="3613110" cy="6170545"/>
          </a:xfrm>
        </p:grpSpPr>
        <p:grpSp>
          <p:nvGrpSpPr>
            <p:cNvPr id="27" name="Group 27"/>
            <p:cNvGrpSpPr/>
            <p:nvPr/>
          </p:nvGrpSpPr>
          <p:grpSpPr>
            <a:xfrm>
              <a:off x="1157077" y="4424867"/>
              <a:ext cx="668109" cy="668109"/>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30" name="Picture 3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2720" y="0"/>
              <a:ext cx="2703394" cy="4107367"/>
            </a:xfrm>
            <a:prstGeom prst="rect">
              <a:avLst/>
            </a:prstGeom>
          </p:spPr>
        </p:pic>
        <p:sp>
          <p:nvSpPr>
            <p:cNvPr id="31" name="TextBox 31"/>
            <p:cNvSpPr txBox="1"/>
            <p:nvPr/>
          </p:nvSpPr>
          <p:spPr>
            <a:xfrm>
              <a:off x="142720" y="596166"/>
              <a:ext cx="2703394" cy="1457517"/>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04</a:t>
              </a:r>
            </a:p>
          </p:txBody>
        </p:sp>
        <p:sp>
          <p:nvSpPr>
            <p:cNvPr id="32" name="TextBox 32"/>
            <p:cNvSpPr txBox="1"/>
            <p:nvPr/>
          </p:nvSpPr>
          <p:spPr>
            <a:xfrm>
              <a:off x="0" y="5416826"/>
              <a:ext cx="3613110" cy="753720"/>
            </a:xfrm>
            <a:prstGeom prst="rect">
              <a:avLst/>
            </a:prstGeom>
          </p:spPr>
          <p:txBody>
            <a:bodyPr lIns="0" tIns="0" rIns="0" bIns="0" rtlCol="0" anchor="t">
              <a:spAutoFit/>
            </a:bodyPr>
            <a:lstStyle/>
            <a:p>
              <a:pPr algn="ctr">
                <a:lnSpc>
                  <a:spcPts val="2387"/>
                </a:lnSpc>
              </a:pPr>
              <a:r>
                <a:rPr lang="en-US" sz="1729" spc="169">
                  <a:solidFill>
                    <a:srgbClr val="231F20"/>
                  </a:solidFill>
                  <a:latin typeface="DM Sans Bold"/>
                </a:rPr>
                <a:t>SUMMARIZING THE DATA</a:t>
              </a:r>
            </a:p>
          </p:txBody>
        </p:sp>
      </p:grpSp>
      <p:pic>
        <p:nvPicPr>
          <p:cNvPr id="33" name="Picture 3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99999">
            <a:off x="-4752895" y="-6740976"/>
            <a:ext cx="7835077" cy="10939025"/>
          </a:xfrm>
          <a:prstGeom prst="rect">
            <a:avLst/>
          </a:prstGeom>
        </p:spPr>
      </p:pic>
      <p:sp>
        <p:nvSpPr>
          <p:cNvPr id="34" name="TextBox 34"/>
          <p:cNvSpPr txBox="1"/>
          <p:nvPr/>
        </p:nvSpPr>
        <p:spPr>
          <a:xfrm>
            <a:off x="4691952" y="-100851"/>
            <a:ext cx="8904094" cy="153336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METHODOLOGY</a:t>
            </a:r>
          </a:p>
        </p:txBody>
      </p:sp>
      <p:sp>
        <p:nvSpPr>
          <p:cNvPr id="35" name="TextBox 35"/>
          <p:cNvSpPr txBox="1"/>
          <p:nvPr/>
        </p:nvSpPr>
        <p:spPr>
          <a:xfrm>
            <a:off x="577780" y="7536356"/>
            <a:ext cx="15195620" cy="1050865"/>
          </a:xfrm>
          <a:prstGeom prst="rect">
            <a:avLst/>
          </a:prstGeom>
        </p:spPr>
        <p:txBody>
          <a:bodyPr wrap="square" lIns="0" tIns="0" rIns="0" bIns="0" rtlCol="0" anchor="t">
            <a:spAutoFit/>
          </a:bodyPr>
          <a:lstStyle/>
          <a:p>
            <a:pPr>
              <a:lnSpc>
                <a:spcPts val="2801"/>
              </a:lnSpc>
            </a:pPr>
            <a:r>
              <a:rPr lang="en-US" sz="2001" dirty="0">
                <a:solidFill>
                  <a:srgbClr val="100F0D"/>
                </a:solidFill>
                <a:latin typeface="Montserrat Light"/>
              </a:rPr>
              <a:t>For our analysis we couldn’t find a single dataset large enough to perform EDA therefore we decided to perform EDA on several small datasets. We collected datasets from data.gov.in website. Then we followed step by step procedure for each data set:</a:t>
            </a:r>
          </a:p>
        </p:txBody>
      </p:sp>
      <p:grpSp>
        <p:nvGrpSpPr>
          <p:cNvPr id="36" name="Group 36"/>
          <p:cNvGrpSpPr/>
          <p:nvPr/>
        </p:nvGrpSpPr>
        <p:grpSpPr>
          <a:xfrm>
            <a:off x="10875532" y="1940976"/>
            <a:ext cx="2429159" cy="4798707"/>
            <a:chOff x="0" y="0"/>
            <a:chExt cx="3238879" cy="6398276"/>
          </a:xfrm>
        </p:grpSpPr>
        <p:grpSp>
          <p:nvGrpSpPr>
            <p:cNvPr id="37" name="Group 37"/>
            <p:cNvGrpSpPr/>
            <p:nvPr/>
          </p:nvGrpSpPr>
          <p:grpSpPr>
            <a:xfrm>
              <a:off x="1126734" y="4424867"/>
              <a:ext cx="668109" cy="668109"/>
              <a:chOff x="0" y="0"/>
              <a:chExt cx="812800" cy="812800"/>
            </a:xfrm>
          </p:grpSpPr>
          <p:sp>
            <p:nvSpPr>
              <p:cNvPr id="38" name="Freeform 3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39" name="TextBox 3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40" name="Picture 4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2377" y="0"/>
              <a:ext cx="2703394" cy="4107367"/>
            </a:xfrm>
            <a:prstGeom prst="rect">
              <a:avLst/>
            </a:prstGeom>
          </p:spPr>
        </p:pic>
        <p:sp>
          <p:nvSpPr>
            <p:cNvPr id="41" name="TextBox 41"/>
            <p:cNvSpPr txBox="1"/>
            <p:nvPr/>
          </p:nvSpPr>
          <p:spPr>
            <a:xfrm>
              <a:off x="112377" y="596166"/>
              <a:ext cx="2703394" cy="1457517"/>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05</a:t>
              </a:r>
            </a:p>
          </p:txBody>
        </p:sp>
        <p:sp>
          <p:nvSpPr>
            <p:cNvPr id="42" name="TextBox 42"/>
            <p:cNvSpPr txBox="1"/>
            <p:nvPr/>
          </p:nvSpPr>
          <p:spPr>
            <a:xfrm>
              <a:off x="0" y="5358203"/>
              <a:ext cx="3238879" cy="1040073"/>
            </a:xfrm>
            <a:prstGeom prst="rect">
              <a:avLst/>
            </a:prstGeom>
          </p:spPr>
          <p:txBody>
            <a:bodyPr lIns="0" tIns="0" rIns="0" bIns="0" rtlCol="0" anchor="t">
              <a:spAutoFit/>
            </a:bodyPr>
            <a:lstStyle/>
            <a:p>
              <a:pPr algn="ctr">
                <a:lnSpc>
                  <a:spcPts val="2140"/>
                </a:lnSpc>
              </a:pPr>
              <a:r>
                <a:rPr lang="en-US" sz="1550" spc="151">
                  <a:solidFill>
                    <a:srgbClr val="231F20"/>
                  </a:solidFill>
                  <a:latin typeface="DM Sans Bold"/>
                </a:rPr>
                <a:t>DATA VISUALIZATIONDATA VISUALIZATION</a:t>
              </a:r>
            </a:p>
          </p:txBody>
        </p:sp>
      </p:grpSp>
      <p:grpSp>
        <p:nvGrpSpPr>
          <p:cNvPr id="43" name="Group 43"/>
          <p:cNvGrpSpPr/>
          <p:nvPr/>
        </p:nvGrpSpPr>
        <p:grpSpPr>
          <a:xfrm>
            <a:off x="13304691" y="1940976"/>
            <a:ext cx="2709833" cy="4694896"/>
            <a:chOff x="0" y="0"/>
            <a:chExt cx="3613110" cy="6259862"/>
          </a:xfrm>
        </p:grpSpPr>
        <p:grpSp>
          <p:nvGrpSpPr>
            <p:cNvPr id="44" name="Group 44"/>
            <p:cNvGrpSpPr/>
            <p:nvPr/>
          </p:nvGrpSpPr>
          <p:grpSpPr>
            <a:xfrm>
              <a:off x="1217558" y="4424867"/>
              <a:ext cx="668109" cy="668109"/>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46" name="TextBox 4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47" name="Picture 4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3200" y="0"/>
              <a:ext cx="2703394" cy="4107367"/>
            </a:xfrm>
            <a:prstGeom prst="rect">
              <a:avLst/>
            </a:prstGeom>
          </p:spPr>
        </p:pic>
        <p:sp>
          <p:nvSpPr>
            <p:cNvPr id="48" name="TextBox 48"/>
            <p:cNvSpPr txBox="1"/>
            <p:nvPr/>
          </p:nvSpPr>
          <p:spPr>
            <a:xfrm>
              <a:off x="203200" y="596166"/>
              <a:ext cx="2703394" cy="1457517"/>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06</a:t>
              </a:r>
            </a:p>
          </p:txBody>
        </p:sp>
        <p:sp>
          <p:nvSpPr>
            <p:cNvPr id="49" name="TextBox 49"/>
            <p:cNvSpPr txBox="1"/>
            <p:nvPr/>
          </p:nvSpPr>
          <p:spPr>
            <a:xfrm>
              <a:off x="0" y="5506142"/>
              <a:ext cx="3613110" cy="753720"/>
            </a:xfrm>
            <a:prstGeom prst="rect">
              <a:avLst/>
            </a:prstGeom>
          </p:spPr>
          <p:txBody>
            <a:bodyPr lIns="0" tIns="0" rIns="0" bIns="0" rtlCol="0" anchor="t">
              <a:spAutoFit/>
            </a:bodyPr>
            <a:lstStyle/>
            <a:p>
              <a:pPr algn="ctr">
                <a:lnSpc>
                  <a:spcPts val="2387"/>
                </a:lnSpc>
              </a:pPr>
              <a:r>
                <a:rPr lang="en-US" sz="1729" spc="169">
                  <a:solidFill>
                    <a:srgbClr val="231F20"/>
                  </a:solidFill>
                  <a:latin typeface="DM Sans Bold"/>
                </a:rPr>
                <a:t>PREDICTIONS (IF POSSIBLE)</a:t>
              </a:r>
            </a:p>
          </p:txBody>
        </p:sp>
      </p:grpSp>
      <p:grpSp>
        <p:nvGrpSpPr>
          <p:cNvPr id="50" name="Group 50"/>
          <p:cNvGrpSpPr/>
          <p:nvPr/>
        </p:nvGrpSpPr>
        <p:grpSpPr>
          <a:xfrm>
            <a:off x="15630441" y="1912401"/>
            <a:ext cx="2709833" cy="4508846"/>
            <a:chOff x="0" y="0"/>
            <a:chExt cx="3613110" cy="6011795"/>
          </a:xfrm>
        </p:grpSpPr>
        <p:grpSp>
          <p:nvGrpSpPr>
            <p:cNvPr id="51" name="Group 51"/>
            <p:cNvGrpSpPr/>
            <p:nvPr/>
          </p:nvGrpSpPr>
          <p:grpSpPr>
            <a:xfrm>
              <a:off x="1469216" y="4424867"/>
              <a:ext cx="668109" cy="668109"/>
              <a:chOff x="0" y="0"/>
              <a:chExt cx="812800" cy="812800"/>
            </a:xfrm>
          </p:grpSpPr>
          <p:sp>
            <p:nvSpPr>
              <p:cNvPr id="52" name="Freeform 5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id="53" name="TextBox 5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54" name="Picture 5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4858" y="0"/>
              <a:ext cx="2703394" cy="4107367"/>
            </a:xfrm>
            <a:prstGeom prst="rect">
              <a:avLst/>
            </a:prstGeom>
          </p:spPr>
        </p:pic>
        <p:sp>
          <p:nvSpPr>
            <p:cNvPr id="55" name="TextBox 55"/>
            <p:cNvSpPr txBox="1"/>
            <p:nvPr/>
          </p:nvSpPr>
          <p:spPr>
            <a:xfrm>
              <a:off x="454858" y="596166"/>
              <a:ext cx="2703394" cy="1457517"/>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07</a:t>
              </a:r>
            </a:p>
          </p:txBody>
        </p:sp>
        <p:sp>
          <p:nvSpPr>
            <p:cNvPr id="56" name="TextBox 56"/>
            <p:cNvSpPr txBox="1"/>
            <p:nvPr/>
          </p:nvSpPr>
          <p:spPr>
            <a:xfrm>
              <a:off x="0" y="5651776"/>
              <a:ext cx="3613110" cy="360020"/>
            </a:xfrm>
            <a:prstGeom prst="rect">
              <a:avLst/>
            </a:prstGeom>
          </p:spPr>
          <p:txBody>
            <a:bodyPr lIns="0" tIns="0" rIns="0" bIns="0" rtlCol="0" anchor="t">
              <a:spAutoFit/>
            </a:bodyPr>
            <a:lstStyle/>
            <a:p>
              <a:pPr algn="ctr">
                <a:lnSpc>
                  <a:spcPts val="2387"/>
                </a:lnSpc>
              </a:pPr>
              <a:r>
                <a:rPr lang="en-US" sz="1729" spc="169">
                  <a:solidFill>
                    <a:srgbClr val="231F20"/>
                  </a:solidFill>
                  <a:latin typeface="DM Sans Bold"/>
                </a:rPr>
                <a:t>INTERPRETATIONS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6628388" y="188278"/>
            <a:ext cx="5031224" cy="1326389"/>
          </a:xfrm>
          <a:prstGeom prst="rect">
            <a:avLst/>
          </a:prstGeom>
        </p:spPr>
        <p:txBody>
          <a:bodyPr lIns="0" tIns="0" rIns="0" bIns="0" rtlCol="0" anchor="t">
            <a:spAutoFit/>
          </a:bodyPr>
          <a:lstStyle/>
          <a:p>
            <a:pPr algn="ctr">
              <a:lnSpc>
                <a:spcPts val="10891"/>
              </a:lnSpc>
            </a:pPr>
            <a:r>
              <a:rPr lang="en-US" sz="7779">
                <a:solidFill>
                  <a:srgbClr val="000000"/>
                </a:solidFill>
                <a:latin typeface="Canva Sans Bold"/>
              </a:rPr>
              <a:t>Dataset : 1</a:t>
            </a:r>
          </a:p>
        </p:txBody>
      </p:sp>
      <p:sp>
        <p:nvSpPr>
          <p:cNvPr id="3" name="TextBox 3"/>
          <p:cNvSpPr txBox="1"/>
          <p:nvPr/>
        </p:nvSpPr>
        <p:spPr>
          <a:xfrm>
            <a:off x="1859345" y="1645198"/>
            <a:ext cx="14890202" cy="1599798"/>
          </a:xfrm>
          <a:prstGeom prst="rect">
            <a:avLst/>
          </a:prstGeom>
        </p:spPr>
        <p:txBody>
          <a:bodyPr lIns="0" tIns="0" rIns="0" bIns="0" rtlCol="0" anchor="t">
            <a:spAutoFit/>
          </a:bodyPr>
          <a:lstStyle/>
          <a:p>
            <a:pPr algn="ctr">
              <a:lnSpc>
                <a:spcPts val="6437"/>
              </a:lnSpc>
            </a:pPr>
            <a:r>
              <a:rPr lang="en-US" sz="4597">
                <a:solidFill>
                  <a:srgbClr val="000000"/>
                </a:solidFill>
                <a:latin typeface="Canva Sans Bold"/>
              </a:rPr>
              <a:t>National Health Mission Budget/Funds: 2015-16 to 2022-23</a:t>
            </a:r>
          </a:p>
        </p:txBody>
      </p:sp>
      <p:sp>
        <p:nvSpPr>
          <p:cNvPr id="4" name="TextBox 4"/>
          <p:cNvSpPr txBox="1"/>
          <p:nvPr/>
        </p:nvSpPr>
        <p:spPr>
          <a:xfrm>
            <a:off x="1859345" y="4514644"/>
            <a:ext cx="13074730" cy="17805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DM Sans"/>
              </a:rPr>
              <a:t>Loading the dataset and obtaining information about the data</a:t>
            </a:r>
          </a:p>
          <a:p>
            <a:pPr marL="734059" lvl="1" indent="-367030" algn="just">
              <a:lnSpc>
                <a:spcPts val="4759"/>
              </a:lnSpc>
              <a:buFont typeface="Arial"/>
              <a:buChar char="•"/>
            </a:pPr>
            <a:r>
              <a:rPr lang="en-US" sz="3399">
                <a:solidFill>
                  <a:srgbClr val="000000"/>
                </a:solidFill>
                <a:latin typeface="DM Sans"/>
              </a:rPr>
              <a:t>Handling null values</a:t>
            </a:r>
          </a:p>
          <a:p>
            <a:pPr algn="just">
              <a:lnSpc>
                <a:spcPts val="4759"/>
              </a:lnSpc>
            </a:pPr>
            <a:endParaRPr lang="en-US" sz="3399">
              <a:solidFill>
                <a:srgbClr val="000000"/>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38200" y="1638300"/>
            <a:ext cx="7778224" cy="6790136"/>
          </a:xfrm>
          <a:prstGeom prst="rect">
            <a:avLst/>
          </a:prstGeom>
        </p:spPr>
      </p:pic>
      <p:sp>
        <p:nvSpPr>
          <p:cNvPr id="4" name="TextBox 4"/>
          <p:cNvSpPr txBox="1"/>
          <p:nvPr/>
        </p:nvSpPr>
        <p:spPr>
          <a:xfrm>
            <a:off x="3857803" y="560705"/>
            <a:ext cx="10572393" cy="555625"/>
          </a:xfrm>
          <a:prstGeom prst="rect">
            <a:avLst/>
          </a:prstGeom>
        </p:spPr>
        <p:txBody>
          <a:bodyPr lIns="0" tIns="0" rIns="0" bIns="0" rtlCol="0" anchor="t">
            <a:spAutoFit/>
          </a:bodyPr>
          <a:lstStyle/>
          <a:p>
            <a:pPr algn="ctr">
              <a:lnSpc>
                <a:spcPts val="4549"/>
              </a:lnSpc>
              <a:spcBef>
                <a:spcPct val="0"/>
              </a:spcBef>
            </a:pPr>
            <a:r>
              <a:rPr lang="en-US" sz="3200" dirty="0">
                <a:solidFill>
                  <a:srgbClr val="000000"/>
                </a:solidFill>
                <a:latin typeface="Canva Sans"/>
              </a:rPr>
              <a:t>Correlation analysis and scatter plot visualization</a:t>
            </a:r>
          </a:p>
        </p:txBody>
      </p:sp>
      <p:sp>
        <p:nvSpPr>
          <p:cNvPr id="5" name="TextBox 5"/>
          <p:cNvSpPr txBox="1"/>
          <p:nvPr/>
        </p:nvSpPr>
        <p:spPr>
          <a:xfrm>
            <a:off x="9982200" y="2398806"/>
            <a:ext cx="7162718" cy="5489388"/>
          </a:xfrm>
          <a:prstGeom prst="rect">
            <a:avLst/>
          </a:prstGeom>
        </p:spPr>
        <p:txBody>
          <a:bodyPr lIns="0" tIns="0" rIns="0" bIns="0" rtlCol="0" anchor="t">
            <a:spAutoFit/>
          </a:bodyPr>
          <a:lstStyle/>
          <a:p>
            <a:pPr>
              <a:lnSpc>
                <a:spcPct val="150000"/>
              </a:lnSpc>
            </a:pPr>
            <a:r>
              <a:rPr lang="en-US" sz="2400" dirty="0">
                <a:solidFill>
                  <a:srgbClr val="000000"/>
                </a:solidFill>
                <a:latin typeface="DM Sans"/>
              </a:rPr>
              <a:t>Correlation heatmap between the features show that how each column is related to each other. From the graph it is evident that features like Budget Proposed and Budget Allocated are related to each other. Similarly Release of government of India fund is highly correlated to the expenditure.</a:t>
            </a:r>
          </a:p>
          <a:p>
            <a:pPr>
              <a:lnSpc>
                <a:spcPct val="150000"/>
              </a:lnSpc>
            </a:pPr>
            <a:r>
              <a:rPr lang="en-US" sz="2400" dirty="0">
                <a:solidFill>
                  <a:srgbClr val="000000"/>
                </a:solidFill>
                <a:latin typeface="DM Sans"/>
              </a:rPr>
              <a:t>Also, Extent of funds </a:t>
            </a:r>
            <a:r>
              <a:rPr lang="en-US" sz="2400" dirty="0" err="1">
                <a:solidFill>
                  <a:srgbClr val="000000"/>
                </a:solidFill>
                <a:latin typeface="DM Sans"/>
              </a:rPr>
              <a:t>utilised</a:t>
            </a:r>
            <a:r>
              <a:rPr lang="en-US" sz="2400" dirty="0">
                <a:solidFill>
                  <a:srgbClr val="000000"/>
                </a:solidFill>
                <a:latin typeface="DM Sans"/>
              </a:rPr>
              <a:t> against Budget approved is highly related to Extent of funds </a:t>
            </a:r>
            <a:r>
              <a:rPr lang="en-US" sz="2400" dirty="0" err="1">
                <a:solidFill>
                  <a:srgbClr val="000000"/>
                </a:solidFill>
                <a:latin typeface="DM Sans"/>
              </a:rPr>
              <a:t>utilised</a:t>
            </a:r>
            <a:r>
              <a:rPr lang="en-US" sz="2400" dirty="0">
                <a:solidFill>
                  <a:srgbClr val="000000"/>
                </a:solidFill>
                <a:latin typeface="DM Sans"/>
              </a:rPr>
              <a:t> against Budget Proposed.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BF768F8-76D8-4EAC-46A6-3FACC93CD165}"/>
              </a:ext>
            </a:extLst>
          </p:cNvPr>
          <p:cNvPicPr>
            <a:picLocks noChangeAspect="1"/>
          </p:cNvPicPr>
          <p:nvPr/>
        </p:nvPicPr>
        <p:blipFill>
          <a:blip r:embed="rId2"/>
          <a:srcRect r="351"/>
          <a:stretch>
            <a:fillRect/>
          </a:stretch>
        </p:blipFill>
        <p:spPr>
          <a:xfrm>
            <a:off x="609600" y="1257300"/>
            <a:ext cx="8991600" cy="7391400"/>
          </a:xfrm>
          <a:prstGeom prst="rect">
            <a:avLst/>
          </a:prstGeom>
        </p:spPr>
      </p:pic>
      <p:sp>
        <p:nvSpPr>
          <p:cNvPr id="3" name="TextBox 6">
            <a:extLst>
              <a:ext uri="{FF2B5EF4-FFF2-40B4-BE49-F238E27FC236}">
                <a16:creationId xmlns:a16="http://schemas.microsoft.com/office/drawing/2014/main" id="{E712FFDB-A36E-3E36-D157-514FE8A624DE}"/>
              </a:ext>
            </a:extLst>
          </p:cNvPr>
          <p:cNvSpPr txBox="1"/>
          <p:nvPr/>
        </p:nvSpPr>
        <p:spPr>
          <a:xfrm>
            <a:off x="10591800" y="2628900"/>
            <a:ext cx="6414182" cy="5231817"/>
          </a:xfrm>
          <a:prstGeom prst="rect">
            <a:avLst/>
          </a:prstGeom>
        </p:spPr>
        <p:txBody>
          <a:bodyPr wrap="square" lIns="0" tIns="0" rIns="0" bIns="0" rtlCol="0" anchor="t">
            <a:spAutoFit/>
          </a:bodyPr>
          <a:lstStyle/>
          <a:p>
            <a:pPr algn="just">
              <a:lnSpc>
                <a:spcPct val="150000"/>
              </a:lnSpc>
            </a:pPr>
            <a:r>
              <a:rPr lang="en-US" sz="2400" dirty="0">
                <a:solidFill>
                  <a:srgbClr val="000000"/>
                </a:solidFill>
                <a:latin typeface="DM Sans"/>
              </a:rPr>
              <a:t>Scatter Pair plot gives an idea about each features relationship with other features.</a:t>
            </a:r>
          </a:p>
          <a:p>
            <a:pPr algn="just">
              <a:lnSpc>
                <a:spcPct val="150000"/>
              </a:lnSpc>
            </a:pPr>
            <a:r>
              <a:rPr lang="en-US" sz="2400" dirty="0">
                <a:solidFill>
                  <a:srgbClr val="000000"/>
                </a:solidFill>
                <a:latin typeface="DM Sans"/>
              </a:rPr>
              <a:t>Trend that is followed by a feature by change in value other features are captured through it.</a:t>
            </a:r>
          </a:p>
          <a:p>
            <a:pPr algn="just">
              <a:lnSpc>
                <a:spcPct val="150000"/>
              </a:lnSpc>
            </a:pPr>
            <a:r>
              <a:rPr lang="en-US" sz="2400" dirty="0">
                <a:solidFill>
                  <a:srgbClr val="000000"/>
                </a:solidFill>
                <a:latin typeface="DM Sans"/>
              </a:rPr>
              <a:t>We have made this just to find relationship between features so that we can further apply Linear Regression Model to the ones that share linear relationship.</a:t>
            </a:r>
          </a:p>
          <a:p>
            <a:pPr algn="just">
              <a:lnSpc>
                <a:spcPts val="2043"/>
              </a:lnSpc>
            </a:pPr>
            <a:endParaRPr lang="en-US" sz="1459" dirty="0">
              <a:solidFill>
                <a:srgbClr val="000000"/>
              </a:solidFill>
              <a:latin typeface="DM Sans"/>
            </a:endParaRPr>
          </a:p>
        </p:txBody>
      </p:sp>
    </p:spTree>
    <p:extLst>
      <p:ext uri="{BB962C8B-B14F-4D97-AF65-F5344CB8AC3E}">
        <p14:creationId xmlns:p14="http://schemas.microsoft.com/office/powerpoint/2010/main" val="868922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2441</Words>
  <Application>Microsoft Office PowerPoint</Application>
  <PresentationFormat>Custom</PresentationFormat>
  <Paragraphs>187</Paragraphs>
  <Slides>34</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Calibri</vt:lpstr>
      <vt:lpstr>Segoe UI</vt:lpstr>
      <vt:lpstr>Arial</vt:lpstr>
      <vt:lpstr>Oswald Bold Italics</vt:lpstr>
      <vt:lpstr>Canva Sans</vt:lpstr>
      <vt:lpstr>Oswald Bold</vt:lpstr>
      <vt:lpstr>DM Sans Bold Italics</vt:lpstr>
      <vt:lpstr>Montserrat Light</vt:lpstr>
      <vt:lpstr>DM Sans</vt:lpstr>
      <vt:lpstr>Open Sauce</vt:lpstr>
      <vt:lpstr>Canva Sans Bold</vt:lpstr>
      <vt:lpstr>Montserrat Classic Bold</vt:lpstr>
      <vt:lpstr>Canva Sans Italics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 PPT</dc:title>
  <dc:creator>Shashva Machchhar</dc:creator>
  <cp:lastModifiedBy>Shashva Machchhar</cp:lastModifiedBy>
  <cp:revision>3</cp:revision>
  <dcterms:created xsi:type="dcterms:W3CDTF">2006-08-16T00:00:00Z</dcterms:created>
  <dcterms:modified xsi:type="dcterms:W3CDTF">2023-05-16T10:40:46Z</dcterms:modified>
  <dc:identifier>DAFiOI4U0nE</dc:identifier>
</cp:coreProperties>
</file>